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0.xml" ContentType="application/vnd.openxmlformats-officedocument.presentationml.tags+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8.xml" ContentType="application/vnd.openxmlformats-officedocument.presentationml.tags+xml"/>
  <Override PartName="/ppt/notesSlides/notesSlide57.xml" ContentType="application/vnd.openxmlformats-officedocument.presentationml.notesSlide+xml"/>
  <Override PartName="/ppt/tags/tag19.xml" ContentType="application/vnd.openxmlformats-officedocument.presentationml.tags+xml"/>
  <Override PartName="/ppt/notesSlides/notesSlide58.xml" ContentType="application/vnd.openxmlformats-officedocument.presentationml.notesSlide+xml"/>
  <Override PartName="/ppt/tags/tag20.xml" ContentType="application/vnd.openxmlformats-officedocument.presentationml.tags+xml"/>
  <Override PartName="/ppt/notesSlides/notesSlide59.xml" ContentType="application/vnd.openxmlformats-officedocument.presentationml.notesSlide+xml"/>
  <Override PartName="/ppt/tags/tag21.xml" ContentType="application/vnd.openxmlformats-officedocument.presentationml.tags+xml"/>
  <Override PartName="/ppt/notesSlides/notesSlide60.xml" ContentType="application/vnd.openxmlformats-officedocument.presentationml.notesSlide+xml"/>
  <Override PartName="/ppt/tags/tag22.xml" ContentType="application/vnd.openxmlformats-officedocument.presentationml.tags+xml"/>
  <Override PartName="/ppt/notesSlides/notesSlide61.xml" ContentType="application/vnd.openxmlformats-officedocument.presentationml.notesSlide+xml"/>
  <Override PartName="/ppt/tags/tag23.xml" ContentType="application/vnd.openxmlformats-officedocument.presentationml.tags+xml"/>
  <Override PartName="/ppt/notesSlides/notesSlide62.xml" ContentType="application/vnd.openxmlformats-officedocument.presentationml.notesSlide+xml"/>
  <Override PartName="/ppt/tags/tag24.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5.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2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27.xml" ContentType="application/vnd.openxmlformats-officedocument.presentationml.tags+xml"/>
  <Override PartName="/ppt/notesSlides/notesSlide84.xml" ContentType="application/vnd.openxmlformats-officedocument.presentationml.notesSlide+xml"/>
  <Override PartName="/ppt/tags/tag28.xml" ContentType="application/vnd.openxmlformats-officedocument.presentationml.tags+xml"/>
  <Override PartName="/ppt/notesSlides/notesSlide85.xml" ContentType="application/vnd.openxmlformats-officedocument.presentationml.notesSlide+xml"/>
  <Override PartName="/ppt/tags/tag29.xml" ContentType="application/vnd.openxmlformats-officedocument.presentationml.tags+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8"/>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957" r:id="rId36"/>
    <p:sldId id="958" r:id="rId37"/>
    <p:sldId id="1089" r:id="rId38"/>
    <p:sldId id="874" r:id="rId39"/>
    <p:sldId id="1106" r:id="rId40"/>
    <p:sldId id="1107" r:id="rId41"/>
    <p:sldId id="1108" r:id="rId42"/>
    <p:sldId id="1109" r:id="rId43"/>
    <p:sldId id="1110" r:id="rId44"/>
    <p:sldId id="1111" r:id="rId45"/>
    <p:sldId id="1112" r:id="rId46"/>
    <p:sldId id="1113" r:id="rId47"/>
    <p:sldId id="1114" r:id="rId48"/>
    <p:sldId id="1115" r:id="rId49"/>
    <p:sldId id="1116" r:id="rId50"/>
    <p:sldId id="1117" r:id="rId51"/>
    <p:sldId id="1118" r:id="rId52"/>
    <p:sldId id="1119" r:id="rId53"/>
    <p:sldId id="1120" r:id="rId54"/>
    <p:sldId id="1121" r:id="rId55"/>
    <p:sldId id="1122" r:id="rId56"/>
    <p:sldId id="1123" r:id="rId57"/>
    <p:sldId id="1125" r:id="rId58"/>
    <p:sldId id="1126" r:id="rId59"/>
    <p:sldId id="1127" r:id="rId60"/>
    <p:sldId id="1128" r:id="rId61"/>
    <p:sldId id="1138" r:id="rId62"/>
    <p:sldId id="1139" r:id="rId63"/>
    <p:sldId id="1140" r:id="rId64"/>
    <p:sldId id="1141" r:id="rId65"/>
    <p:sldId id="1142" r:id="rId66"/>
    <p:sldId id="1143" r:id="rId67"/>
    <p:sldId id="1144" r:id="rId68"/>
    <p:sldId id="1145" r:id="rId69"/>
    <p:sldId id="1146" r:id="rId70"/>
    <p:sldId id="1147" r:id="rId71"/>
    <p:sldId id="1148" r:id="rId72"/>
    <p:sldId id="1162" r:id="rId73"/>
    <p:sldId id="1163" r:id="rId74"/>
    <p:sldId id="1149" r:id="rId75"/>
    <p:sldId id="1150" r:id="rId76"/>
    <p:sldId id="1151" r:id="rId77"/>
    <p:sldId id="1152" r:id="rId78"/>
    <p:sldId id="1153" r:id="rId79"/>
    <p:sldId id="1154" r:id="rId80"/>
    <p:sldId id="1155" r:id="rId81"/>
    <p:sldId id="1156" r:id="rId82"/>
    <p:sldId id="1157" r:id="rId83"/>
    <p:sldId id="1158" r:id="rId84"/>
    <p:sldId id="1159" r:id="rId85"/>
    <p:sldId id="1160" r:id="rId86"/>
    <p:sldId id="1161" r:id="rId87"/>
  </p:sldIdLst>
  <p:sldSz cx="9144000" cy="5143500" type="screen16x9"/>
  <p:notesSz cx="6858000" cy="9144000"/>
  <p:custDataLst>
    <p:tags r:id="rId8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3122" autoAdjust="0"/>
  </p:normalViewPr>
  <p:slideViewPr>
    <p:cSldViewPr snapToGrid="0" showGuides="1">
      <p:cViewPr varScale="1">
        <p:scale>
          <a:sx n="81" d="100"/>
          <a:sy n="81" d="100"/>
        </p:scale>
        <p:origin x="336" y="7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Programme de L’Académie des Réseaux de Cisco</a:t>
            </a:r>
          </a:p>
          <a:p>
            <a:pPr rtl="0">
              <a:buFontTx/>
              <a:buNone/>
            </a:pPr>
            <a:r>
              <a:rPr lang="fr-FR" b="0" baseline="0"/>
              <a:t>Présentation des réseaux V</a:t>
            </a:r>
            <a:r>
              <a:rPr lang="fr-FR" b="0"/>
              <a:t>7.0 (ITN)</a:t>
            </a:r>
          </a:p>
          <a:p>
            <a:pPr rtl="0"/>
            <a:r>
              <a:rPr lang="fr-FR"/>
              <a:t>Module 4: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4.2.4 — Signalisation</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4.2.5 — Bande passante</a:t>
            </a:r>
          </a:p>
        </p:txBody>
      </p:sp>
      <p:sp>
        <p:nvSpPr>
          <p:cNvPr id="4" name="Slide Number Placeholder 3"/>
          <p:cNvSpPr>
            <a:spLocks noGrp="1"/>
          </p:cNvSpPr>
          <p:nvPr>
            <p:ph type="sldNum" sz="quarter" idx="5"/>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4.2.6 — Terminologie de la bande passante</a:t>
            </a:r>
          </a:p>
          <a:p>
            <a:pPr rtl="0"/>
            <a:r>
              <a:rPr lang="fr-FR"/>
              <a:t>4.2.7 Vérifiez votre compréhension - Caractéristiques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Câblage en cuivre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4.3.1 Caractéristiques du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4.3.2 — Types de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4.3.3 – Câble à paires torsadées non blindées (UTP)</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4.3.4 — Paire torsadée blindée (STP)</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4.3.5 – Câble coaxial</a:t>
            </a:r>
          </a:p>
          <a:p>
            <a:pPr rtl="0"/>
            <a:r>
              <a:rPr lang="fr-FR"/>
              <a:t>4.3.6 Vérifiez votre compréhension —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4- Couche physique</a:t>
            </a:r>
          </a:p>
          <a:p>
            <a:pPr rtl="0">
              <a:buFontTx/>
              <a:buNone/>
            </a:pPr>
            <a:r>
              <a:rPr lang="fr-FR"/>
              <a:t>4.0.2- Qu'est-ce que je vais apprendre dans ce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4.4.1 - Propriétés du câblage UTP</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4.4.3 — Câbles UTP directs et croisés</a:t>
            </a:r>
          </a:p>
          <a:p>
            <a:pPr rtl="0"/>
            <a:r>
              <a:rPr lang="fr-FR"/>
              <a:t>4.4.4 - Activité - Brochage des câbles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4.5.1 – Propriétés de la fibre optique</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4.5.2 – Types de supports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4.5.3 — Utilisation du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4.5.4 - Connecteurs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4.5.5 - Cordons de brassage en fibre</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Objectif de la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4.2.3.6 Fibre contre cuivre</a:t>
            </a:r>
          </a:p>
          <a:p>
            <a:pPr rtl="0"/>
            <a:r>
              <a:rPr lang="fr-FR"/>
              <a:t>4.5.7 — Vérifiez votre compréhension —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4.6.1 Propriétés des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4.6.2 Types de support sans fil</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4.6.3 – LAN sans fil</a:t>
            </a:r>
          </a:p>
          <a:p>
            <a:pPr rtl="0"/>
            <a:r>
              <a:rPr lang="fr-FR"/>
              <a:t>4.6.4 — Vérifiez votre compréhension —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4.7 – Module pratique et questionnaire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4- Couche physique</a:t>
            </a:r>
          </a:p>
          <a:p>
            <a:pPr rtl="0"/>
            <a:r>
              <a:rPr lang="fr-FR"/>
              <a:t>4.7 – Module pratique et questionnaire</a:t>
            </a:r>
          </a:p>
          <a:p>
            <a:pPr rtl="0"/>
            <a:r>
              <a:rPr lang="fr-FR"/>
              <a:t>4.7.3 - Qu'est-ce que j'ai appris dans ce module?</a:t>
            </a:r>
          </a:p>
        </p:txBody>
      </p:sp>
    </p:spTree>
    <p:extLst>
      <p:ext uri="{BB962C8B-B14F-4D97-AF65-F5344CB8AC3E}">
        <p14:creationId xmlns:p14="http://schemas.microsoft.com/office/powerpoint/2010/main" val="1476824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4- Couche physique</a:t>
            </a:r>
          </a:p>
          <a:p>
            <a:pPr rtl="0"/>
            <a:r>
              <a:rPr lang="fr-FR"/>
              <a:t>4.7 – Module pratique et questionnaire</a:t>
            </a:r>
          </a:p>
          <a:p>
            <a:pPr rtl="0"/>
            <a:r>
              <a:rPr lang="fr-FR"/>
              <a:t>4.7.3 - Qu'est-ce que j'ai appris dans ce module?</a:t>
            </a:r>
          </a:p>
        </p:txBody>
      </p:sp>
    </p:spTree>
    <p:extLst>
      <p:ext uri="{BB962C8B-B14F-4D97-AF65-F5344CB8AC3E}">
        <p14:creationId xmlns:p14="http://schemas.microsoft.com/office/powerpoint/2010/main" val="2707434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38</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Cisco Networking Academy Program</a:t>
            </a:r>
          </a:p>
          <a:p>
            <a:pPr rtl="0"/>
            <a:r>
              <a:rPr lang="fr-FR"/>
              <a:t>Introduction aux Réseaux v7.0 (ITN)</a:t>
            </a:r>
          </a:p>
          <a:p>
            <a:pPr rtl="0"/>
            <a:r>
              <a:rPr lang="fr-FR"/>
              <a:t>Module 5 : Systèmes de numération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190868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4.1.1 – La connexion physique</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40</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5.0- Introduction</a:t>
            </a:r>
          </a:p>
          <a:p>
            <a:pPr rtl="0">
              <a:buFontTx/>
              <a:buNone/>
            </a:pPr>
            <a:r>
              <a:rPr lang="fr-FR"/>
              <a:t>5.0.2 – Qu'est-ce que je vais apprendre dans ce module?</a:t>
            </a:r>
          </a:p>
        </p:txBody>
      </p:sp>
    </p:spTree>
    <p:extLst>
      <p:ext uri="{BB962C8B-B14F-4D97-AF65-F5344CB8AC3E}">
        <p14:creationId xmlns:p14="http://schemas.microsoft.com/office/powerpoint/2010/main" val="4246077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2767339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5.1.1 — Adresses binaires et IPv4</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4204960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5.1.2 - Vidéo - Conversion entre les systèmes de numérotation binaire et décimale</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2749462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5.1.3 – Notation de position binaire</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175805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5.1.3 – Notation de position binaire</a:t>
            </a:r>
          </a:p>
          <a:p>
            <a:pPr rtl="0"/>
            <a:r>
              <a:rPr lang="fr-FR"/>
              <a:t>5.1.4 — Vérifiez votre compréhension — Système de nombres binaires</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279783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5.1.5 - Convertir les binaires en décimales</a:t>
            </a:r>
          </a:p>
          <a:p>
            <a:pPr rtl="0"/>
            <a:r>
              <a:rPr lang="fr-FR"/>
              <a:t>5.1.6 – Exercice - Conversion de nombres binaires en nombres décimaux</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1774517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5.1.7 – Conversion décimal vers binaire</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2740818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5.1.8 – Exemple de conversion décimal vers binaire</a:t>
            </a:r>
          </a:p>
          <a:p>
            <a:pPr rtl="0"/>
            <a:r>
              <a:rPr lang="fr-FR"/>
              <a:t>5.1.9 - Exercice - Conversion de nombres binaires en nombres décimaux</a:t>
            </a:r>
          </a:p>
          <a:p>
            <a:pPr rtl="0"/>
            <a:r>
              <a:rPr lang="fr-FR"/>
              <a:t>5.1.10 - Exercice- Jeu binaire</a:t>
            </a:r>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108154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5.1.11 — Adresses IPv4</a:t>
            </a:r>
          </a:p>
        </p:txBody>
      </p:sp>
      <p:sp>
        <p:nvSpPr>
          <p:cNvPr id="4" name="Slide Number Placeholder 3"/>
          <p:cNvSpPr>
            <a:spLocks noGrp="1"/>
          </p:cNvSpPr>
          <p:nvPr>
            <p:ph type="sldNum" sz="quarter" idx="5"/>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187404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4.1.2 – La couche physique</a:t>
            </a:r>
          </a:p>
          <a:p>
            <a:pPr rtl="0"/>
            <a:r>
              <a:rPr lang="fr-FR"/>
              <a:t>4.1.3 — Vérifiez votre compréhension — Objetif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1866435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5.1 Système binaire</a:t>
            </a:r>
          </a:p>
          <a:p>
            <a:pPr rtl="0"/>
            <a:r>
              <a:rPr lang="fr-FR"/>
              <a:t>5.1.11 — Adresses IPv4</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1319737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p:txBody>
      </p:sp>
      <p:sp>
        <p:nvSpPr>
          <p:cNvPr id="4" name="Slide Number Placeholder 3"/>
          <p:cNvSpPr>
            <a:spLocks noGrp="1"/>
          </p:cNvSpPr>
          <p:nvPr>
            <p:ph type="sldNum" sz="quarter" idx="10"/>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2042561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a:p>
            <a:pPr rtl="0"/>
            <a:r>
              <a:rPr lang="fr-FR"/>
              <a:t>5.2.1 — Adresses hexadécimales et IPv6</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2852132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a:p>
            <a:pPr rtl="0"/>
            <a:r>
              <a:rPr lang="fr-FR"/>
              <a:t>5.2.1 — Adresses hexadécimales et IPv6</a:t>
            </a:r>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2450603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a:p>
            <a:pPr rtl="0"/>
            <a:r>
              <a:rPr lang="fr-FR"/>
              <a:t>5.2.2 — Vidéo — Conversions décimales à hexadécimales</a:t>
            </a:r>
          </a:p>
        </p:txBody>
      </p:sp>
      <p:sp>
        <p:nvSpPr>
          <p:cNvPr id="4" name="Slide Number Placeholder 3"/>
          <p:cNvSpPr>
            <a:spLocks noGrp="1"/>
          </p:cNvSpPr>
          <p:nvPr>
            <p:ph type="sldNum" sz="quarter" idx="5"/>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1862730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a:p>
            <a:pPr rtl="0"/>
            <a:r>
              <a:rPr lang="fr-FR"/>
              <a:t>5.2.3 - </a:t>
            </a:r>
            <a:r>
              <a:rPr lang="fr-FR" sz="1200"/>
              <a:t>Conversions décimales en hexadécimales</a:t>
            </a:r>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927805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5 - Systèmes numériques</a:t>
            </a:r>
          </a:p>
          <a:p>
            <a:pPr rtl="0"/>
            <a:r>
              <a:rPr lang="fr-FR"/>
              <a:t>5.2 Système hexadécimal</a:t>
            </a:r>
          </a:p>
          <a:p>
            <a:pPr rtl="0"/>
            <a:r>
              <a:rPr lang="fr-FR"/>
              <a:t>5.2.4 - </a:t>
            </a:r>
            <a:r>
              <a:rPr lang="fr-FR" sz="1200"/>
              <a:t>Conversions hexadécimale en décimale</a:t>
            </a:r>
          </a:p>
          <a:p>
            <a:pPr rtl="0"/>
            <a:r>
              <a:rPr lang="fr-FR" sz="1200"/>
              <a:t>5.2.5 — Vérifiez votre compréhension — Système hexadécimale</a:t>
            </a:r>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4669505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a:t>5 - Systèmes numériques</a:t>
            </a:r>
          </a:p>
          <a:p>
            <a:pPr rtl="0">
              <a:buFontTx/>
              <a:buNone/>
            </a:pPr>
            <a:r>
              <a:rPr lang="fr-FR"/>
              <a:t>5.3 Module pratique et questionnaire</a:t>
            </a:r>
          </a:p>
        </p:txBody>
      </p:sp>
      <p:sp>
        <p:nvSpPr>
          <p:cNvPr id="4" name="Slide Number Placeholder 3"/>
          <p:cNvSpPr>
            <a:spLocks noGrp="1"/>
          </p:cNvSpPr>
          <p:nvPr>
            <p:ph type="sldNum" sz="quarter" idx="10"/>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1808171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5 - Systèmes numériques</a:t>
            </a:r>
          </a:p>
          <a:p>
            <a:pPr rtl="0"/>
            <a:r>
              <a:rPr lang="fr-FR"/>
              <a:t>5.3 - Module pratique et questionnaire</a:t>
            </a:r>
          </a:p>
          <a:p>
            <a:pPr rtl="0"/>
            <a:r>
              <a:rPr lang="fr-FR"/>
              <a:t>5.3.1 – Qu'est-ce que j'ai appris dans ce module?</a:t>
            </a:r>
          </a:p>
          <a:p>
            <a:pPr rtl="0"/>
            <a:r>
              <a:rPr lang="fr-FR" sz="1200"/>
              <a:t>5.3.2 – Module Questionnaire</a:t>
            </a:r>
          </a:p>
        </p:txBody>
      </p:sp>
    </p:spTree>
    <p:extLst>
      <p:ext uri="{BB962C8B-B14F-4D97-AF65-F5344CB8AC3E}">
        <p14:creationId xmlns:p14="http://schemas.microsoft.com/office/powerpoint/2010/main" val="3396758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5 - Systèmes numériques</a:t>
            </a:r>
          </a:p>
          <a:p>
            <a:pPr rtl="0"/>
            <a:r>
              <a:rPr lang="fr-FR"/>
              <a:t>5.3 - Module pratique et questionnaire</a:t>
            </a:r>
          </a:p>
          <a:p>
            <a:pPr rtl="0"/>
            <a:r>
              <a:rPr lang="fr-FR"/>
              <a:t>5.3.1 – Qu'est-ce que j'ai appris dans ce module?</a:t>
            </a:r>
          </a:p>
          <a:p>
            <a:pPr rtl="0"/>
            <a:r>
              <a:rPr lang="fr-FR" sz="1200"/>
              <a:t>5.3.2 – Module Questionnaire</a:t>
            </a:r>
          </a:p>
        </p:txBody>
      </p:sp>
    </p:spTree>
    <p:extLst>
      <p:ext uri="{BB962C8B-B14F-4D97-AF65-F5344CB8AC3E}">
        <p14:creationId xmlns:p14="http://schemas.microsoft.com/office/powerpoint/2010/main" val="356028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Caractéristiques de la couche physique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60</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62392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Cisco Networking Academy</a:t>
            </a:r>
          </a:p>
          <a:p>
            <a:pPr rtl="0"/>
            <a:r>
              <a:rPr lang="fr-FR"/>
              <a:t>Présentation des réseaux V7.0 (ITN)</a:t>
            </a:r>
          </a:p>
          <a:p>
            <a:pPr rtl="0"/>
            <a:r>
              <a:rPr lang="fr-FR"/>
              <a:t>Module 6: Couche liaison de données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2814323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62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6.0 - Couche liaison de données - Présentation</a:t>
            </a:r>
          </a:p>
          <a:p>
            <a:pPr rtl="0">
              <a:buFontTx/>
              <a:buNone/>
            </a:pPr>
            <a:r>
              <a:rPr lang="fr-FR"/>
              <a:t>6.0.2 -  Qu'est-ce que je vais apprendre dans ce module?</a:t>
            </a:r>
          </a:p>
        </p:txBody>
      </p:sp>
    </p:spTree>
    <p:extLst>
      <p:ext uri="{BB962C8B-B14F-4D97-AF65-F5344CB8AC3E}">
        <p14:creationId xmlns:p14="http://schemas.microsoft.com/office/powerpoint/2010/main" val="11522960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6.1- La fonction de la couche liaison de données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6425180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6.1 - La fonction de la couche liaison de données</a:t>
            </a:r>
          </a:p>
          <a:p>
            <a:pPr rtl="0"/>
            <a:r>
              <a:rPr lang="fr-FR"/>
              <a:t>6.1.1 - Couche liaison de données</a:t>
            </a:r>
          </a:p>
        </p:txBody>
      </p:sp>
      <p:sp>
        <p:nvSpPr>
          <p:cNvPr id="4" name="Slide Number Placeholder 3"/>
          <p:cNvSpPr>
            <a:spLocks noGrp="1"/>
          </p:cNvSpPr>
          <p:nvPr>
            <p:ph type="sldNum" sz="quarter" idx="5"/>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2638837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de liaison de données</a:t>
            </a:r>
          </a:p>
          <a:p>
            <a:pPr rtl="0"/>
            <a:r>
              <a:rPr lang="fr-FR"/>
              <a:t>6.1 - La fonction de la couche liaison de données</a:t>
            </a:r>
          </a:p>
          <a:p>
            <a:pPr rtl="0"/>
            <a:r>
              <a:rPr lang="fr-FR"/>
              <a:t>6.1.2 — Sous-couches de liaison de données LAN/MAN IEEE 802</a:t>
            </a:r>
          </a:p>
        </p:txBody>
      </p:sp>
      <p:sp>
        <p:nvSpPr>
          <p:cNvPr id="4" name="Slide Number Placeholder 3"/>
          <p:cNvSpPr>
            <a:spLocks noGrp="1"/>
          </p:cNvSpPr>
          <p:nvPr>
            <p:ph type="sldNum" sz="quarter" idx="5"/>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18054581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6.1 - La fonction de la couche liaison de données</a:t>
            </a:r>
          </a:p>
          <a:p>
            <a:pPr rtl="0"/>
            <a:r>
              <a:rPr lang="fr-FR"/>
              <a:t>6.1.3 - Accès aux supports</a:t>
            </a:r>
          </a:p>
        </p:txBody>
      </p:sp>
      <p:sp>
        <p:nvSpPr>
          <p:cNvPr id="4" name="Slide Number Placeholder 3"/>
          <p:cNvSpPr>
            <a:spLocks noGrp="1"/>
          </p:cNvSpPr>
          <p:nvPr>
            <p:ph type="sldNum" sz="quarter" idx="5"/>
          </p:nvPr>
        </p:nvSpPr>
        <p:spPr/>
        <p:txBody>
          <a:bodyPr/>
          <a:lstStyle/>
          <a:p>
            <a:pPr rtl="0"/>
            <a:fld id="{5641018C-6CAF-B84E-B92C-ECB119457FBA}" type="slidenum">
              <a:rPr/>
              <a:t>66</a:t>
            </a:fld>
            <a:endParaRPr/>
          </a:p>
        </p:txBody>
      </p:sp>
    </p:spTree>
    <p:extLst>
      <p:ext uri="{BB962C8B-B14F-4D97-AF65-F5344CB8AC3E}">
        <p14:creationId xmlns:p14="http://schemas.microsoft.com/office/powerpoint/2010/main" val="1493261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6.1 - La fonction de la couche liaison de données</a:t>
            </a:r>
          </a:p>
          <a:p>
            <a:pPr rtl="0"/>
            <a:r>
              <a:rPr lang="fr-FR"/>
              <a:t>6.1.4 Normes de la couche liaison de données</a:t>
            </a:r>
          </a:p>
          <a:p>
            <a:pPr rtl="0"/>
            <a:r>
              <a:rPr lang="fr-FR"/>
              <a:t>6.1.5 — Vérifiez votre compréhension — Fonction de la Couche liaison de données</a:t>
            </a:r>
          </a:p>
        </p:txBody>
      </p:sp>
      <p:sp>
        <p:nvSpPr>
          <p:cNvPr id="4" name="Slide Number Placeholder 3"/>
          <p:cNvSpPr>
            <a:spLocks noGrp="1"/>
          </p:cNvSpPr>
          <p:nvPr>
            <p:ph type="sldNum" sz="quarter" idx="5"/>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1291200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2867309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6.2.1: Topologies physiques et logiques</a:t>
            </a:r>
          </a:p>
        </p:txBody>
      </p:sp>
      <p:sp>
        <p:nvSpPr>
          <p:cNvPr id="4" name="Slide Number Placeholder 3"/>
          <p:cNvSpPr>
            <a:spLocks noGrp="1"/>
          </p:cNvSpPr>
          <p:nvPr>
            <p:ph type="sldNum" sz="quarter" idx="5"/>
          </p:nvPr>
        </p:nvSpPr>
        <p:spPr/>
        <p:txBody>
          <a:bodyPr/>
          <a:lstStyle/>
          <a:p>
            <a:pPr rtl="0"/>
            <a:fld id="{5641018C-6CAF-B84E-B92C-ECB119457FBA}" type="slidenum">
              <a:rPr/>
              <a:t>69</a:t>
            </a:fld>
            <a:endParaRPr/>
          </a:p>
        </p:txBody>
      </p:sp>
    </p:spTree>
    <p:extLst>
      <p:ext uri="{BB962C8B-B14F-4D97-AF65-F5344CB8AC3E}">
        <p14:creationId xmlns:p14="http://schemas.microsoft.com/office/powerpoint/2010/main" val="745953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4.2.1 – Normes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6.2.2 - Topologies WAN</a:t>
            </a:r>
          </a:p>
        </p:txBody>
      </p:sp>
      <p:sp>
        <p:nvSpPr>
          <p:cNvPr id="4" name="Slide Number Placeholder 3"/>
          <p:cNvSpPr>
            <a:spLocks noGrp="1"/>
          </p:cNvSpPr>
          <p:nvPr>
            <p:ph type="sldNum" sz="quarter" idx="5"/>
          </p:nvPr>
        </p:nvSpPr>
        <p:spPr/>
        <p:txBody>
          <a:bodyPr/>
          <a:lstStyle/>
          <a:p>
            <a:pPr rtl="0"/>
            <a:fld id="{5641018C-6CAF-B84E-B92C-ECB119457FBA}" type="slidenum">
              <a:rPr/>
              <a:t>70</a:t>
            </a:fld>
            <a:endParaRPr/>
          </a:p>
        </p:txBody>
      </p:sp>
    </p:spTree>
    <p:extLst>
      <p:ext uri="{BB962C8B-B14F-4D97-AF65-F5344CB8AC3E}">
        <p14:creationId xmlns:p14="http://schemas.microsoft.com/office/powerpoint/2010/main" val="22701100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6.2.3– Topologie WAN point à point</a:t>
            </a:r>
          </a:p>
        </p:txBody>
      </p:sp>
      <p:sp>
        <p:nvSpPr>
          <p:cNvPr id="4" name="Slide Number Placeholder 3"/>
          <p:cNvSpPr>
            <a:spLocks noGrp="1"/>
          </p:cNvSpPr>
          <p:nvPr>
            <p:ph type="sldNum" sz="quarter" idx="5"/>
          </p:nvPr>
        </p:nvSpPr>
        <p:spPr/>
        <p:txBody>
          <a:bodyPr/>
          <a:lstStyle/>
          <a:p>
            <a:pPr rtl="0"/>
            <a:fld id="{5641018C-6CAF-B84E-B92C-ECB119457FBA}" type="slidenum">
              <a:rPr/>
              <a:t>71</a:t>
            </a:fld>
            <a:endParaRPr/>
          </a:p>
        </p:txBody>
      </p:sp>
    </p:spTree>
    <p:extLst>
      <p:ext uri="{BB962C8B-B14F-4D97-AF65-F5344CB8AC3E}">
        <p14:creationId xmlns:p14="http://schemas.microsoft.com/office/powerpoint/2010/main" val="4026291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6.2.2 - Topologies WAN</a:t>
            </a:r>
          </a:p>
        </p:txBody>
      </p:sp>
      <p:sp>
        <p:nvSpPr>
          <p:cNvPr id="4" name="Slide Number Placeholder 3"/>
          <p:cNvSpPr>
            <a:spLocks noGrp="1"/>
          </p:cNvSpPr>
          <p:nvPr>
            <p:ph type="sldNum" sz="quarter" idx="5"/>
          </p:nvPr>
        </p:nvSpPr>
        <p:spPr/>
        <p:txBody>
          <a:bodyPr/>
          <a:lstStyle/>
          <a:p>
            <a:pPr rtl="0"/>
            <a:fld id="{5641018C-6CAF-B84E-B92C-ECB119457FBA}" type="slidenum">
              <a:rPr/>
              <a:t>72</a:t>
            </a:fld>
            <a:endParaRPr/>
          </a:p>
        </p:txBody>
      </p:sp>
    </p:spTree>
    <p:extLst>
      <p:ext uri="{BB962C8B-B14F-4D97-AF65-F5344CB8AC3E}">
        <p14:creationId xmlns:p14="http://schemas.microsoft.com/office/powerpoint/2010/main" val="3807962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6.2.2 - Topologies WAN</a:t>
            </a:r>
          </a:p>
        </p:txBody>
      </p:sp>
      <p:sp>
        <p:nvSpPr>
          <p:cNvPr id="4" name="Slide Number Placeholder 3"/>
          <p:cNvSpPr>
            <a:spLocks noGrp="1"/>
          </p:cNvSpPr>
          <p:nvPr>
            <p:ph type="sldNum" sz="quarter" idx="5"/>
          </p:nvPr>
        </p:nvSpPr>
        <p:spPr/>
        <p:txBody>
          <a:bodyPr/>
          <a:lstStyle/>
          <a:p>
            <a:pPr rtl="0"/>
            <a:fld id="{5641018C-6CAF-B84E-B92C-ECB119457FBA}" type="slidenum">
              <a:rPr/>
              <a:t>73</a:t>
            </a:fld>
            <a:endParaRPr/>
          </a:p>
        </p:txBody>
      </p:sp>
    </p:spTree>
    <p:extLst>
      <p:ext uri="{BB962C8B-B14F-4D97-AF65-F5344CB8AC3E}">
        <p14:creationId xmlns:p14="http://schemas.microsoft.com/office/powerpoint/2010/main" val="2580554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6.2.4 – Topologies LAN</a:t>
            </a:r>
          </a:p>
        </p:txBody>
      </p:sp>
      <p:sp>
        <p:nvSpPr>
          <p:cNvPr id="4" name="Slide Number Placeholder 3"/>
          <p:cNvSpPr>
            <a:spLocks noGrp="1"/>
          </p:cNvSpPr>
          <p:nvPr>
            <p:ph type="sldNum" sz="quarter" idx="5"/>
          </p:nvPr>
        </p:nvSpPr>
        <p:spPr/>
        <p:txBody>
          <a:bodyPr/>
          <a:lstStyle/>
          <a:p>
            <a:pPr rtl="0"/>
            <a:fld id="{5641018C-6CAF-B84E-B92C-ECB119457FBA}" type="slidenum">
              <a:rPr/>
              <a:t>74</a:t>
            </a:fld>
            <a:endParaRPr/>
          </a:p>
        </p:txBody>
      </p:sp>
    </p:spTree>
    <p:extLst>
      <p:ext uri="{BB962C8B-B14F-4D97-AF65-F5344CB8AC3E}">
        <p14:creationId xmlns:p14="http://schemas.microsoft.com/office/powerpoint/2010/main" val="18962754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6.2.5 — Communications en modes duplex intégral et semi-duplex</a:t>
            </a:r>
          </a:p>
        </p:txBody>
      </p:sp>
      <p:sp>
        <p:nvSpPr>
          <p:cNvPr id="4" name="Slide Number Placeholder 3"/>
          <p:cNvSpPr>
            <a:spLocks noGrp="1"/>
          </p:cNvSpPr>
          <p:nvPr>
            <p:ph type="sldNum" sz="quarter" idx="5"/>
          </p:nvPr>
        </p:nvSpPr>
        <p:spPr/>
        <p:txBody>
          <a:bodyPr/>
          <a:lstStyle/>
          <a:p>
            <a:pPr rtl="0"/>
            <a:fld id="{5641018C-6CAF-B84E-B92C-ECB119457FBA}" type="slidenum">
              <a:rPr/>
              <a:t>75</a:t>
            </a:fld>
            <a:endParaRPr/>
          </a:p>
        </p:txBody>
      </p:sp>
    </p:spTree>
    <p:extLst>
      <p:ext uri="{BB962C8B-B14F-4D97-AF65-F5344CB8AC3E}">
        <p14:creationId xmlns:p14="http://schemas.microsoft.com/office/powerpoint/2010/main" val="1071443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6.2.6 – Méthodes de contrôle d'accès </a:t>
            </a:r>
          </a:p>
        </p:txBody>
      </p:sp>
      <p:sp>
        <p:nvSpPr>
          <p:cNvPr id="4" name="Slide Number Placeholder 3"/>
          <p:cNvSpPr>
            <a:spLocks noGrp="1"/>
          </p:cNvSpPr>
          <p:nvPr>
            <p:ph type="sldNum" sz="quarter" idx="5"/>
          </p:nvPr>
        </p:nvSpPr>
        <p:spPr/>
        <p:txBody>
          <a:bodyPr/>
          <a:lstStyle/>
          <a:p>
            <a:pPr rtl="0"/>
            <a:fld id="{5641018C-6CAF-B84E-B92C-ECB119457FBA}" type="slidenum">
              <a:rPr/>
              <a:t>76</a:t>
            </a:fld>
            <a:endParaRPr/>
          </a:p>
        </p:txBody>
      </p:sp>
    </p:spTree>
    <p:extLst>
      <p:ext uri="{BB962C8B-B14F-4D97-AF65-F5344CB8AC3E}">
        <p14:creationId xmlns:p14="http://schemas.microsoft.com/office/powerpoint/2010/main" val="10957687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6.2.7 – Accès avec gestion des conflits – CSMA/CD</a:t>
            </a:r>
          </a:p>
        </p:txBody>
      </p:sp>
      <p:sp>
        <p:nvSpPr>
          <p:cNvPr id="4" name="Slide Number Placeholder 3"/>
          <p:cNvSpPr>
            <a:spLocks noGrp="1"/>
          </p:cNvSpPr>
          <p:nvPr>
            <p:ph type="sldNum" sz="quarter" idx="5"/>
          </p:nvPr>
        </p:nvSpPr>
        <p:spPr/>
        <p:txBody>
          <a:bodyPr/>
          <a:lstStyle/>
          <a:p>
            <a:pPr rtl="0"/>
            <a:fld id="{5641018C-6CAF-B84E-B92C-ECB119457FBA}" type="slidenum">
              <a:rPr/>
              <a:t>77</a:t>
            </a:fld>
            <a:endParaRPr/>
          </a:p>
        </p:txBody>
      </p:sp>
    </p:spTree>
    <p:extLst>
      <p:ext uri="{BB962C8B-B14F-4D97-AF65-F5344CB8AC3E}">
        <p14:creationId xmlns:p14="http://schemas.microsoft.com/office/powerpoint/2010/main" val="17532105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6.2 - Topologies du réseau</a:t>
            </a:r>
          </a:p>
          <a:p>
            <a:pPr rtl="0"/>
            <a:r>
              <a:rPr lang="fr-FR"/>
              <a:t>6.2.8 – Accès avec gestion des conflits – CSMA/CA</a:t>
            </a:r>
          </a:p>
          <a:p>
            <a:pPr rtl="0"/>
            <a:r>
              <a:rPr lang="fr-FR"/>
              <a:t>6.2.9 — Vérifiez votre compréhension - Topologies du réseau</a:t>
            </a:r>
          </a:p>
        </p:txBody>
      </p:sp>
      <p:sp>
        <p:nvSpPr>
          <p:cNvPr id="4" name="Slide Number Placeholder 3"/>
          <p:cNvSpPr>
            <a:spLocks noGrp="1"/>
          </p:cNvSpPr>
          <p:nvPr>
            <p:ph type="sldNum" sz="quarter" idx="5"/>
          </p:nvPr>
        </p:nvSpPr>
        <p:spPr/>
        <p:txBody>
          <a:bodyPr/>
          <a:lstStyle/>
          <a:p>
            <a:pPr rtl="0"/>
            <a:fld id="{5641018C-6CAF-B84E-B92C-ECB119457FBA}" type="slidenum">
              <a:rPr/>
              <a:t>78</a:t>
            </a:fld>
            <a:endParaRPr/>
          </a:p>
        </p:txBody>
      </p:sp>
    </p:spTree>
    <p:extLst>
      <p:ext uri="{BB962C8B-B14F-4D97-AF65-F5344CB8AC3E}">
        <p14:creationId xmlns:p14="http://schemas.microsoft.com/office/powerpoint/2010/main" val="12095000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6.3 - La trame liaison de données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79</a:t>
            </a:fld>
            <a:endParaRPr/>
          </a:p>
        </p:txBody>
      </p:sp>
    </p:spTree>
    <p:extLst>
      <p:ext uri="{BB962C8B-B14F-4D97-AF65-F5344CB8AC3E}">
        <p14:creationId xmlns:p14="http://schemas.microsoft.com/office/powerpoint/2010/main" val="65876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4.2.2 – Composants physiques</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6.3 - La trame liaison de données</a:t>
            </a:r>
          </a:p>
          <a:p>
            <a:pPr rtl="0"/>
            <a:r>
              <a:rPr lang="fr-FR"/>
              <a:t>6.3.1 — Le Trame</a:t>
            </a:r>
          </a:p>
        </p:txBody>
      </p:sp>
      <p:sp>
        <p:nvSpPr>
          <p:cNvPr id="4" name="Slide Number Placeholder 3"/>
          <p:cNvSpPr>
            <a:spLocks noGrp="1"/>
          </p:cNvSpPr>
          <p:nvPr>
            <p:ph type="sldNum" sz="quarter" idx="5"/>
          </p:nvPr>
        </p:nvSpPr>
        <p:spPr/>
        <p:txBody>
          <a:bodyPr/>
          <a:lstStyle/>
          <a:p>
            <a:pPr rtl="0"/>
            <a:fld id="{5641018C-6CAF-B84E-B92C-ECB119457FBA}" type="slidenum">
              <a:rPr/>
              <a:t>80</a:t>
            </a:fld>
            <a:endParaRPr/>
          </a:p>
        </p:txBody>
      </p:sp>
    </p:spTree>
    <p:extLst>
      <p:ext uri="{BB962C8B-B14F-4D97-AF65-F5344CB8AC3E}">
        <p14:creationId xmlns:p14="http://schemas.microsoft.com/office/powerpoint/2010/main" val="10531212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6.3 - La trame liaison de données</a:t>
            </a:r>
          </a:p>
          <a:p>
            <a:pPr rtl="0"/>
            <a:r>
              <a:rPr lang="fr-FR"/>
              <a:t>6.3.2 – Champs du trame</a:t>
            </a:r>
          </a:p>
        </p:txBody>
      </p:sp>
      <p:sp>
        <p:nvSpPr>
          <p:cNvPr id="4" name="Slide Number Placeholder 3"/>
          <p:cNvSpPr>
            <a:spLocks noGrp="1"/>
          </p:cNvSpPr>
          <p:nvPr>
            <p:ph type="sldNum" sz="quarter" idx="5"/>
          </p:nvPr>
        </p:nvSpPr>
        <p:spPr/>
        <p:txBody>
          <a:bodyPr/>
          <a:lstStyle/>
          <a:p>
            <a:pPr rtl="0"/>
            <a:fld id="{5641018C-6CAF-B84E-B92C-ECB119457FBA}" type="slidenum">
              <a:rPr/>
              <a:t>81</a:t>
            </a:fld>
            <a:endParaRPr/>
          </a:p>
        </p:txBody>
      </p:sp>
    </p:spTree>
    <p:extLst>
      <p:ext uri="{BB962C8B-B14F-4D97-AF65-F5344CB8AC3E}">
        <p14:creationId xmlns:p14="http://schemas.microsoft.com/office/powerpoint/2010/main" val="17307092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6.3 - La trame liaison de données</a:t>
            </a:r>
          </a:p>
          <a:p>
            <a:pPr rtl="0"/>
            <a:r>
              <a:rPr lang="fr-FR"/>
              <a:t>6.3.3 – Adresse de couche 2</a:t>
            </a:r>
          </a:p>
        </p:txBody>
      </p:sp>
      <p:sp>
        <p:nvSpPr>
          <p:cNvPr id="4" name="Slide Number Placeholder 3"/>
          <p:cNvSpPr>
            <a:spLocks noGrp="1"/>
          </p:cNvSpPr>
          <p:nvPr>
            <p:ph type="sldNum" sz="quarter" idx="5"/>
          </p:nvPr>
        </p:nvSpPr>
        <p:spPr/>
        <p:txBody>
          <a:bodyPr/>
          <a:lstStyle/>
          <a:p>
            <a:pPr rtl="0"/>
            <a:fld id="{5641018C-6CAF-B84E-B92C-ECB119457FBA}" type="slidenum">
              <a:rPr/>
              <a:t>82</a:t>
            </a:fld>
            <a:endParaRPr/>
          </a:p>
        </p:txBody>
      </p:sp>
    </p:spTree>
    <p:extLst>
      <p:ext uri="{BB962C8B-B14F-4D97-AF65-F5344CB8AC3E}">
        <p14:creationId xmlns:p14="http://schemas.microsoft.com/office/powerpoint/2010/main" val="65881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6.3 - La trame liaison de données</a:t>
            </a:r>
          </a:p>
          <a:p>
            <a:pPr rtl="0"/>
            <a:r>
              <a:rPr lang="fr-FR"/>
              <a:t>6.3.4 – Trames du LAN et WAN</a:t>
            </a:r>
          </a:p>
          <a:p>
            <a:pPr rtl="0"/>
            <a:r>
              <a:rPr lang="fr-FR"/>
              <a:t>6.3.5 — Vérifiez votre compréhension — Trame de liaison de données</a:t>
            </a:r>
          </a:p>
        </p:txBody>
      </p:sp>
      <p:sp>
        <p:nvSpPr>
          <p:cNvPr id="4" name="Slide Number Placeholder 3"/>
          <p:cNvSpPr>
            <a:spLocks noGrp="1"/>
          </p:cNvSpPr>
          <p:nvPr>
            <p:ph type="sldNum" sz="quarter" idx="5"/>
          </p:nvPr>
        </p:nvSpPr>
        <p:spPr/>
        <p:txBody>
          <a:bodyPr/>
          <a:lstStyle/>
          <a:p>
            <a:pPr rtl="0"/>
            <a:fld id="{5641018C-6CAF-B84E-B92C-ECB119457FBA}" type="slidenum">
              <a:rPr/>
              <a:t>83</a:t>
            </a:fld>
            <a:endParaRPr/>
          </a:p>
        </p:txBody>
      </p:sp>
    </p:spTree>
    <p:extLst>
      <p:ext uri="{BB962C8B-B14F-4D97-AF65-F5344CB8AC3E}">
        <p14:creationId xmlns:p14="http://schemas.microsoft.com/office/powerpoint/2010/main" val="17625019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6 - Couche liaison de données</a:t>
            </a:r>
          </a:p>
          <a:p>
            <a:pPr rtl="0"/>
            <a:r>
              <a:rPr lang="fr-FR"/>
              <a:t>6.4 - Module pratique et questionnaire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84</a:t>
            </a:fld>
            <a:endParaRPr/>
          </a:p>
        </p:txBody>
      </p:sp>
    </p:spTree>
    <p:extLst>
      <p:ext uri="{BB962C8B-B14F-4D97-AF65-F5344CB8AC3E}">
        <p14:creationId xmlns:p14="http://schemas.microsoft.com/office/powerpoint/2010/main" val="28873101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85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6 - Couche liaison de données</a:t>
            </a:r>
          </a:p>
          <a:p>
            <a:pPr rtl="0"/>
            <a:r>
              <a:rPr lang="fr-FR"/>
              <a:t>6.4 – Module pratique et questionnaire</a:t>
            </a:r>
          </a:p>
          <a:p>
            <a:pPr rtl="0"/>
            <a:r>
              <a:rPr lang="fr-FR"/>
              <a:t>6.4.1 – Qu'est-ce que j'ai appris dans ce module?</a:t>
            </a:r>
          </a:p>
          <a:p>
            <a:pPr rtl="0"/>
            <a:r>
              <a:rPr lang="fr-FR"/>
              <a:t>6.4.2 — Questionnaire du module — Couche liaison de données</a:t>
            </a:r>
          </a:p>
        </p:txBody>
      </p:sp>
    </p:spTree>
    <p:extLst>
      <p:ext uri="{BB962C8B-B14F-4D97-AF65-F5344CB8AC3E}">
        <p14:creationId xmlns:p14="http://schemas.microsoft.com/office/powerpoint/2010/main" val="460797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86</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6545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4.2.3 — Codage</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fics.org/fr/cat3-vs-cat5-vs-cat6-fran%C3%A7ai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hyperlink" Target="https://contenthub.netacad.com/itn/4.1.1"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hyperlink" Target="https://contenthub.netacad.com/itn/5.1.2"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contenthub.netacad.com/itn/5.2.2"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58.xml.rels><?xml version="1.0" encoding="UTF-8" standalone="yes"?>
<Relationships xmlns="http://schemas.openxmlformats.org/package/2006/relationships"><Relationship Id="rId8" Type="http://schemas.openxmlformats.org/officeDocument/2006/relationships/hyperlink" Target="https://contenthub.netacad.com/itn/5.2.5" TargetMode="External"/><Relationship Id="rId3" Type="http://schemas.openxmlformats.org/officeDocument/2006/relationships/notesSlide" Target="../notesSlides/notesSlide58.xml"/><Relationship Id="rId7" Type="http://schemas.openxmlformats.org/officeDocument/2006/relationships/hyperlink" Target="https://learningnetwork.cisco.com/s/binary-game" TargetMode="External"/><Relationship Id="rId2" Type="http://schemas.openxmlformats.org/officeDocument/2006/relationships/slideLayout" Target="../slideLayouts/slideLayout13.xml"/><Relationship Id="rId1" Type="http://schemas.openxmlformats.org/officeDocument/2006/relationships/tags" Target="../tags/tag19.xml"/><Relationship Id="rId6" Type="http://schemas.openxmlformats.org/officeDocument/2006/relationships/hyperlink" Target="https://contenthub.netacad.com/itn/5.1.9" TargetMode="External"/><Relationship Id="rId5" Type="http://schemas.openxmlformats.org/officeDocument/2006/relationships/hyperlink" Target="https://contenthub.netacad.com/itn/5.1.6" TargetMode="External"/><Relationship Id="rId4" Type="http://schemas.openxmlformats.org/officeDocument/2006/relationships/hyperlink" Target="https://contenthub.netacad.com/itn/5.1.4" TargetMode="External"/><Relationship Id="rId9" Type="http://schemas.openxmlformats.org/officeDocument/2006/relationships/hyperlink" Target="https://contenthub.netacad.com/itn/5.3.2"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contenthub.netacad.com/itn/6.2.2"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4: Couche physique</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fr-FR" sz="1600"/>
              <a:t>Caractéristiques de la couche physique</a:t>
            </a:r>
            <a:r>
              <a:rPr lang="en-US" dirty="0"/>
              <a:t/>
            </a:r>
            <a:br>
              <a:rPr lang="en-US" dirty="0"/>
            </a:br>
            <a:r>
              <a:rPr lang="fr-FR" sz="2400"/>
              <a:t>Signalisation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latin typeface="+mn-lt"/>
              </a:rPr>
              <a:t>La méthode de signalisation est la façon dont les valeurs de bits, «1» et «0» sont représentées sur le support physique.</a:t>
            </a:r>
          </a:p>
          <a:p>
            <a:pPr marL="285750" indent="-285750" rtl="0">
              <a:buFont typeface="Arial" panose="020B0604020202020204" pitchFamily="34" charset="0"/>
              <a:buChar char="•"/>
            </a:pPr>
            <a:r>
              <a:rPr lang="fr-FR" sz="1600">
                <a:solidFill>
                  <a:srgbClr val="000000"/>
                </a:solidFill>
                <a:latin typeface="+mn-lt"/>
              </a:rPr>
              <a:t>La méthode de signalisation varie selon le type de support utilisé.</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fr-FR" sz="1200"/>
              <a:t>Signaux électriques par câble en cuivre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fr-FR" sz="1200"/>
              <a:t>Impulsions lumineuses sur câble à fibres optiques</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fr-FR" sz="1200"/>
              <a:t>Signaux micro-ondes sans fil</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r>
              <a:rPr lang="en-US" dirty="0"/>
              <a:t/>
            </a:r>
            <a:br>
              <a:rPr lang="en-US" dirty="0"/>
            </a:br>
            <a:r>
              <a:rPr lang="fr-FR" sz="2400"/>
              <a:t>Bande passante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La bande passante est la capacité d'un support à transporter des données.</a:t>
            </a:r>
          </a:p>
          <a:p>
            <a:pPr marL="285750" indent="-285750" rtl="0">
              <a:buFont typeface="Arial" panose="020B0604020202020204" pitchFamily="34" charset="0"/>
              <a:buChar char="•"/>
            </a:pPr>
            <a:r>
              <a:rPr lang="fr-FR" sz="1600">
                <a:solidFill>
                  <a:srgbClr val="000000"/>
                </a:solidFill>
              </a:rPr>
              <a:t>La bande passante numérique mesure la quantité de données qui peuvent circuler d'un endroit à un autre dans un laps de temps donné ; combien de bits peuvent être transmis en une seconde.</a:t>
            </a:r>
          </a:p>
          <a:p>
            <a:pPr marL="285750" indent="-285750" rtl="0">
              <a:buFont typeface="Arial" panose="020B0604020202020204" pitchFamily="34" charset="0"/>
              <a:buChar char="•"/>
            </a:pPr>
            <a:r>
              <a:rPr lang="fr-FR" sz="1600">
                <a:solidFill>
                  <a:srgbClr val="000000"/>
                </a:solidFill>
              </a:rPr>
              <a:t>Les propriétés physiques des supports, les technologies actuelles et les lois de la physique jouent un rôle dans la détermination de la bande passante disponible.</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37236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pPr rtl="0"/>
                      <a:r>
                        <a:rPr lang="fr-FR"/>
                        <a:t>Unité de bande passante</a:t>
                      </a:r>
                    </a:p>
                  </a:txBody>
                  <a:tcPr/>
                </a:tc>
                <a:tc>
                  <a:txBody>
                    <a:bodyPr/>
                    <a:lstStyle/>
                    <a:p>
                      <a:pPr rtl="0"/>
                      <a:r>
                        <a:rPr lang="fr-FR"/>
                        <a:t>Abréviation</a:t>
                      </a:r>
                    </a:p>
                  </a:txBody>
                  <a:tcPr/>
                </a:tc>
                <a:tc>
                  <a:txBody>
                    <a:bodyPr/>
                    <a:lstStyle/>
                    <a:p>
                      <a:pPr rtl="0"/>
                      <a:r>
                        <a:rPr lang="fr-FR"/>
                        <a:t>Équivalence</a:t>
                      </a:r>
                    </a:p>
                  </a:txBody>
                  <a:tcPr/>
                </a:tc>
                <a:extLst>
                  <a:ext uri="{0D108BD9-81ED-4DB2-BD59-A6C34878D82A}">
                    <a16:rowId xmlns:a16="http://schemas.microsoft.com/office/drawing/2014/main" val="2583676789"/>
                  </a:ext>
                </a:extLst>
              </a:tr>
              <a:tr h="370840">
                <a:tc>
                  <a:txBody>
                    <a:bodyPr/>
                    <a:lstStyle/>
                    <a:p>
                      <a:pPr rtl="0"/>
                      <a:r>
                        <a:rPr lang="fr-FR">
                          <a:solidFill>
                            <a:srgbClr val="000000"/>
                          </a:solidFill>
                        </a:rPr>
                        <a:t>Bits par seconde</a:t>
                      </a:r>
                    </a:p>
                  </a:txBody>
                  <a:tcPr/>
                </a:tc>
                <a:tc>
                  <a:txBody>
                    <a:bodyPr/>
                    <a:lstStyle/>
                    <a:p>
                      <a:pPr rtl="0"/>
                      <a:r>
                        <a:rPr lang="fr-FR">
                          <a:solidFill>
                            <a:srgbClr val="000000"/>
                          </a:solidFill>
                        </a:rPr>
                        <a:t>bps</a:t>
                      </a:r>
                    </a:p>
                  </a:txBody>
                  <a:tcPr/>
                </a:tc>
                <a:tc>
                  <a:txBody>
                    <a:bodyPr/>
                    <a:lstStyle/>
                    <a:p>
                      <a:pPr rtl="0"/>
                      <a:r>
                        <a:rPr lang="fr-FR">
                          <a:solidFill>
                            <a:srgbClr val="000000"/>
                          </a:solidFill>
                        </a:rPr>
                        <a:t>1 bit/s = unité fondamentale de bande passante</a:t>
                      </a:r>
                    </a:p>
                  </a:txBody>
                  <a:tcPr/>
                </a:tc>
                <a:extLst>
                  <a:ext uri="{0D108BD9-81ED-4DB2-BD59-A6C34878D82A}">
                    <a16:rowId xmlns:a16="http://schemas.microsoft.com/office/drawing/2014/main" val="3849654457"/>
                  </a:ext>
                </a:extLst>
              </a:tr>
              <a:tr h="370840">
                <a:tc>
                  <a:txBody>
                    <a:bodyPr/>
                    <a:lstStyle/>
                    <a:p>
                      <a:pPr rtl="0"/>
                      <a:r>
                        <a:rPr lang="fr-FR">
                          <a:solidFill>
                            <a:srgbClr val="000000"/>
                          </a:solidFill>
                        </a:rPr>
                        <a:t>Kilobits par seconde</a:t>
                      </a:r>
                    </a:p>
                  </a:txBody>
                  <a:tcPr/>
                </a:tc>
                <a:tc>
                  <a:txBody>
                    <a:bodyPr/>
                    <a:lstStyle/>
                    <a:p>
                      <a:pPr rtl="0"/>
                      <a:r>
                        <a:rPr lang="fr-FR">
                          <a:solidFill>
                            <a:srgbClr val="000000"/>
                          </a:solidFill>
                        </a:rPr>
                        <a:t>Kbit/s</a:t>
                      </a:r>
                    </a:p>
                  </a:txBody>
                  <a:tcPr/>
                </a:tc>
                <a:tc>
                  <a:txBody>
                    <a:bodyPr/>
                    <a:lstStyle/>
                    <a:p>
                      <a:pPr rtl="0"/>
                      <a:r>
                        <a:rPr lang="fr-FR">
                          <a:solidFill>
                            <a:srgbClr val="000000"/>
                          </a:solidFill>
                        </a:rPr>
                        <a:t>1 Kbps = 1,000 bps = 10</a:t>
                      </a:r>
                      <a:r>
                        <a:rPr lang="fr-FR" baseline="30000">
                          <a:solidFill>
                            <a:srgbClr val="000000"/>
                          </a:solidFill>
                        </a:rPr>
                        <a:t>3</a:t>
                      </a:r>
                      <a:r>
                        <a:rPr lang="fr-FR">
                          <a:solidFill>
                            <a:srgbClr val="000000"/>
                          </a:solidFill>
                        </a:rPr>
                        <a:t> bps</a:t>
                      </a:r>
                    </a:p>
                  </a:txBody>
                  <a:tcPr/>
                </a:tc>
                <a:extLst>
                  <a:ext uri="{0D108BD9-81ED-4DB2-BD59-A6C34878D82A}">
                    <a16:rowId xmlns:a16="http://schemas.microsoft.com/office/drawing/2014/main" val="235735172"/>
                  </a:ext>
                </a:extLst>
              </a:tr>
              <a:tr h="370840">
                <a:tc>
                  <a:txBody>
                    <a:bodyPr/>
                    <a:lstStyle/>
                    <a:p>
                      <a:pPr rtl="0"/>
                      <a:r>
                        <a:rPr lang="fr-FR">
                          <a:solidFill>
                            <a:srgbClr val="000000"/>
                          </a:solidFill>
                        </a:rPr>
                        <a:t>Mégabits par seconde</a:t>
                      </a:r>
                    </a:p>
                  </a:txBody>
                  <a:tcPr/>
                </a:tc>
                <a:tc>
                  <a:txBody>
                    <a:bodyPr/>
                    <a:lstStyle/>
                    <a:p>
                      <a:pPr rtl="0"/>
                      <a:r>
                        <a:rPr lang="fr-FR">
                          <a:solidFill>
                            <a:srgbClr val="000000"/>
                          </a:solidFill>
                        </a:rPr>
                        <a:t>Mbit/s</a:t>
                      </a:r>
                    </a:p>
                  </a:txBody>
                  <a:tcPr/>
                </a:tc>
                <a:tc>
                  <a:txBody>
                    <a:bodyPr/>
                    <a:lstStyle/>
                    <a:p>
                      <a:pPr rtl="0"/>
                      <a:r>
                        <a:rPr lang="fr-FR">
                          <a:solidFill>
                            <a:srgbClr val="000000"/>
                          </a:solidFill>
                        </a:rPr>
                        <a:t>1 Mbps = 1,000,000 bps = 10</a:t>
                      </a:r>
                      <a:r>
                        <a:rPr lang="fr-FR" baseline="30000">
                          <a:solidFill>
                            <a:srgbClr val="000000"/>
                          </a:solidFill>
                        </a:rPr>
                        <a:t>6</a:t>
                      </a:r>
                      <a:r>
                        <a:rPr lang="fr-FR">
                          <a:solidFill>
                            <a:srgbClr val="000000"/>
                          </a:solidFill>
                        </a:rPr>
                        <a:t> bps</a:t>
                      </a:r>
                    </a:p>
                  </a:txBody>
                  <a:tcPr/>
                </a:tc>
                <a:extLst>
                  <a:ext uri="{0D108BD9-81ED-4DB2-BD59-A6C34878D82A}">
                    <a16:rowId xmlns:a16="http://schemas.microsoft.com/office/drawing/2014/main" val="354468046"/>
                  </a:ext>
                </a:extLst>
              </a:tr>
              <a:tr h="370840">
                <a:tc>
                  <a:txBody>
                    <a:bodyPr/>
                    <a:lstStyle/>
                    <a:p>
                      <a:pPr rtl="0"/>
                      <a:r>
                        <a:rPr lang="fr-FR">
                          <a:solidFill>
                            <a:srgbClr val="000000"/>
                          </a:solidFill>
                        </a:rPr>
                        <a:t>Gigabits par seconde</a:t>
                      </a:r>
                    </a:p>
                  </a:txBody>
                  <a:tcPr/>
                </a:tc>
                <a:tc>
                  <a:txBody>
                    <a:bodyPr/>
                    <a:lstStyle/>
                    <a:p>
                      <a:pPr rtl="0"/>
                      <a:r>
                        <a:rPr lang="fr-FR">
                          <a:solidFill>
                            <a:srgbClr val="000000"/>
                          </a:solidFill>
                        </a:rPr>
                        <a:t>Gbps</a:t>
                      </a:r>
                    </a:p>
                  </a:txBody>
                  <a:tcPr/>
                </a:tc>
                <a:tc>
                  <a:txBody>
                    <a:bodyPr/>
                    <a:lstStyle/>
                    <a:p>
                      <a:pPr rtl="0"/>
                      <a:r>
                        <a:rPr lang="fr-FR">
                          <a:solidFill>
                            <a:srgbClr val="000000"/>
                          </a:solidFill>
                        </a:rPr>
                        <a:t>1 Gbps – 1,000,000,000 bps = 10</a:t>
                      </a:r>
                      <a:r>
                        <a:rPr lang="fr-FR" baseline="30000">
                          <a:solidFill>
                            <a:srgbClr val="000000"/>
                          </a:solidFill>
                        </a:rPr>
                        <a:t>9</a:t>
                      </a:r>
                      <a:r>
                        <a:rPr lang="fr-FR">
                          <a:solidFill>
                            <a:srgbClr val="000000"/>
                          </a:solidFill>
                        </a:rPr>
                        <a:t> bps</a:t>
                      </a:r>
                    </a:p>
                  </a:txBody>
                  <a:tcPr/>
                </a:tc>
                <a:extLst>
                  <a:ext uri="{0D108BD9-81ED-4DB2-BD59-A6C34878D82A}">
                    <a16:rowId xmlns:a16="http://schemas.microsoft.com/office/drawing/2014/main" val="1458107787"/>
                  </a:ext>
                </a:extLst>
              </a:tr>
              <a:tr h="370840">
                <a:tc>
                  <a:txBody>
                    <a:bodyPr/>
                    <a:lstStyle/>
                    <a:p>
                      <a:pPr rtl="0"/>
                      <a:r>
                        <a:rPr lang="fr-FR">
                          <a:solidFill>
                            <a:srgbClr val="000000"/>
                          </a:solidFill>
                        </a:rPr>
                        <a:t>Térabits par seconde</a:t>
                      </a:r>
                    </a:p>
                  </a:txBody>
                  <a:tcPr/>
                </a:tc>
                <a:tc>
                  <a:txBody>
                    <a:bodyPr/>
                    <a:lstStyle/>
                    <a:p>
                      <a:pPr rtl="0"/>
                      <a:r>
                        <a:rPr lang="fr-FR">
                          <a:solidFill>
                            <a:srgbClr val="000000"/>
                          </a:solidFill>
                        </a:rPr>
                        <a:t>Tbit/s</a:t>
                      </a:r>
                    </a:p>
                  </a:txBody>
                  <a:tcPr/>
                </a:tc>
                <a:tc>
                  <a:txBody>
                    <a:bodyPr/>
                    <a:lstStyle/>
                    <a:p>
                      <a:pPr rtl="0"/>
                      <a:r>
                        <a:rPr lang="fr-FR">
                          <a:solidFill>
                            <a:srgbClr val="000000"/>
                          </a:solidFill>
                        </a:rPr>
                        <a:t>1 Tbps = 1,000,000,000,000 bps = 10</a:t>
                      </a:r>
                      <a:r>
                        <a:rPr lang="fr-FR" baseline="30000">
                          <a:solidFill>
                            <a:srgbClr val="000000"/>
                          </a:solidFill>
                        </a:rPr>
                        <a:t>12</a:t>
                      </a:r>
                      <a:r>
                        <a:rPr lang="fr-FR">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r>
              <a:rPr lang="en-US" dirty="0"/>
              <a:t/>
            </a:r>
            <a:br>
              <a:rPr lang="en-US" dirty="0"/>
            </a:br>
            <a:r>
              <a:rPr lang="fr-FR" sz="2400"/>
              <a:t>Terminologie de la bande passante</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fr-FR">
                <a:solidFill>
                  <a:srgbClr val="000000"/>
                </a:solidFill>
              </a:rPr>
              <a:t>Latence</a:t>
            </a:r>
          </a:p>
          <a:p>
            <a:pPr marL="415985" lvl="1" indent="-342900" rtl="0">
              <a:buFont typeface="Arial" panose="020B0604020202020204" pitchFamily="34" charset="0"/>
              <a:buChar char="•"/>
            </a:pPr>
            <a:r>
              <a:rPr lang="fr-FR">
                <a:solidFill>
                  <a:srgbClr val="000000"/>
                </a:solidFill>
              </a:rPr>
              <a:t>Temps, y compris les retards, nécessaire pour que les données voyagent d'un point donné à un autre</a:t>
            </a:r>
          </a:p>
          <a:p>
            <a:pPr marL="0" indent="0" algn="l" rtl="0"/>
            <a:r>
              <a:rPr lang="fr-FR">
                <a:solidFill>
                  <a:srgbClr val="000000"/>
                </a:solidFill>
              </a:rPr>
              <a:t>Débit (Throughput)</a:t>
            </a:r>
          </a:p>
          <a:p>
            <a:pPr marL="415985" lvl="1" indent="-342900" rtl="0">
              <a:buFont typeface="Arial" panose="020B0604020202020204" pitchFamily="34" charset="0"/>
              <a:buChar char="•"/>
            </a:pPr>
            <a:r>
              <a:rPr lang="fr-FR">
                <a:solidFill>
                  <a:srgbClr val="000000"/>
                </a:solidFill>
              </a:rPr>
              <a:t>La mesure du transfert de bits à travers le média sur une période de temps donnée</a:t>
            </a:r>
          </a:p>
          <a:p>
            <a:pPr marL="0" indent="0" algn="l" rtl="0"/>
            <a:r>
              <a:rPr lang="fr-FR">
                <a:solidFill>
                  <a:srgbClr val="000000"/>
                </a:solidFill>
              </a:rPr>
              <a:t>Débit applicatif (Goodput)</a:t>
            </a:r>
          </a:p>
          <a:p>
            <a:pPr marL="415985" lvl="1" indent="-342900" rtl="0">
              <a:buFont typeface="Arial" panose="020B0604020202020204" pitchFamily="34" charset="0"/>
              <a:buChar char="•"/>
            </a:pPr>
            <a:r>
              <a:rPr lang="fr-FR">
                <a:solidFill>
                  <a:srgbClr val="000000"/>
                </a:solidFill>
              </a:rPr>
              <a:t>La mesure des données utilisables transférées sur une période donnée</a:t>
            </a:r>
          </a:p>
          <a:p>
            <a:pPr marL="415985" lvl="1" indent="-342900" rtl="0">
              <a:buFont typeface="Arial" panose="020B0604020202020204" pitchFamily="34" charset="0"/>
              <a:buChar char="•"/>
            </a:pPr>
            <a:r>
              <a:rPr lang="fr-FR">
                <a:solidFill>
                  <a:srgbClr val="000000"/>
                </a:solidFill>
              </a:rPr>
              <a:t>Débit applicatif = Débit - frais généraux de trafic</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4.3 Câblage en cuivre</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r>
              <a:rPr lang="en-US" dirty="0"/>
              <a:t/>
            </a:r>
            <a:br>
              <a:rPr lang="en-US" dirty="0"/>
            </a:br>
            <a:r>
              <a:rPr lang="fr-FR" sz="2400"/>
              <a:t>Caractéristiques des câbles en cuivre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fr-FR" sz="1600" dirty="0">
                <a:solidFill>
                  <a:srgbClr val="000000"/>
                </a:solidFill>
              </a:rPr>
              <a:t>Le câblage en cuivre est le type de câblage le plus courant utilisé dans les réseaux aujourd'hui. Il est peu coûteux, facile à installer et présente une faible résistance à la circulation du courant électrique.</a:t>
            </a:r>
          </a:p>
          <a:p>
            <a:pPr marL="0" indent="0" algn="l" rtl="0"/>
            <a:r>
              <a:rPr lang="fr-FR" sz="1600" dirty="0">
                <a:solidFill>
                  <a:srgbClr val="000000"/>
                </a:solidFill>
              </a:rPr>
              <a:t>Restrictions:</a:t>
            </a:r>
          </a:p>
          <a:p>
            <a:pPr marL="415985" lvl="1" indent="-342900" rtl="0">
              <a:buFont typeface="Arial" panose="020B0604020202020204" pitchFamily="34" charset="0"/>
              <a:buChar char="•"/>
            </a:pPr>
            <a:r>
              <a:rPr lang="fr-FR" dirty="0">
                <a:solidFill>
                  <a:srgbClr val="000000"/>
                </a:solidFill>
              </a:rPr>
              <a:t>Atténuation — Plus les signaux électriques doivent circuler longtemps, plus ils sont faibles. </a:t>
            </a:r>
          </a:p>
          <a:p>
            <a:pPr marL="415985" lvl="1" indent="-342900" rtl="0">
              <a:buFont typeface="Arial" panose="020B0604020202020204" pitchFamily="34" charset="0"/>
              <a:buChar char="•"/>
            </a:pPr>
            <a:r>
              <a:rPr lang="fr-FR" dirty="0">
                <a:solidFill>
                  <a:srgbClr val="000000"/>
                </a:solidFill>
              </a:rPr>
              <a:t>Le signal électrique est susceptible d'interférences provenant de deux sources, ce qui peut déformer et corrompre les signaux de données (interférences électromagnétiques (EMI) et interférences radio (RFI) </a:t>
            </a:r>
            <a:endParaRPr lang="fr-FR" dirty="0" smtClean="0">
              <a:solidFill>
                <a:srgbClr val="000000"/>
              </a:solidFill>
            </a:endParaRPr>
          </a:p>
          <a:p>
            <a:pPr marL="73085" lvl="1" indent="0" rtl="0">
              <a:buNone/>
            </a:pPr>
            <a:r>
              <a:rPr lang="fr-FR" sz="1600" dirty="0" smtClean="0">
                <a:solidFill>
                  <a:srgbClr val="000000"/>
                </a:solidFill>
              </a:rPr>
              <a:t>Atténuation</a:t>
            </a:r>
            <a:r>
              <a:rPr lang="fr-FR" sz="1600" dirty="0">
                <a:solidFill>
                  <a:srgbClr val="000000"/>
                </a:solidFill>
              </a:rPr>
              <a:t>:</a:t>
            </a:r>
          </a:p>
          <a:p>
            <a:pPr marL="415985" lvl="1" indent="-342900" rtl="0">
              <a:buFont typeface="Arial" panose="020B0604020202020204" pitchFamily="34" charset="0"/>
              <a:buChar char="•"/>
            </a:pPr>
            <a:r>
              <a:rPr lang="fr-FR" dirty="0">
                <a:solidFill>
                  <a:srgbClr val="000000"/>
                </a:solidFill>
              </a:rPr>
              <a:t>Le strict respect des limites de longueur des câbles permettra de réduire l'atténuation.</a:t>
            </a:r>
          </a:p>
          <a:p>
            <a:pPr marL="415985" lvl="1" indent="-342900" rtl="0">
              <a:buFont typeface="Arial" panose="020B0604020202020204" pitchFamily="34" charset="0"/>
              <a:buChar char="•"/>
            </a:pPr>
            <a:r>
              <a:rPr lang="fr-FR" dirty="0">
                <a:solidFill>
                  <a:srgbClr val="000000"/>
                </a:solidFill>
              </a:rPr>
              <a:t>Certains types de câbles en cuivre atténuent l'EMI et la RFI en utilisant le blindage métallique et la mise à la terre.</a:t>
            </a:r>
          </a:p>
          <a:p>
            <a:pPr marL="415985" lvl="1" indent="-342900" rtl="0">
              <a:buFont typeface="Arial" panose="020B0604020202020204" pitchFamily="34" charset="0"/>
              <a:buChar char="•"/>
            </a:pPr>
            <a:r>
              <a:rPr lang="fr-FR" dirty="0" smtClean="0">
                <a:solidFill>
                  <a:srgbClr val="000000"/>
                </a:solidFill>
              </a:rPr>
              <a:t>.</a:t>
            </a:r>
            <a:endParaRPr lang="fr-FR" dirty="0">
              <a:solidFill>
                <a:srgbClr val="000000"/>
              </a:solidFill>
            </a:endParaRP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r>
              <a:rPr lang="en-US" dirty="0"/>
              <a:t/>
            </a:r>
            <a:br>
              <a:rPr lang="en-US" dirty="0"/>
            </a:br>
            <a:r>
              <a:rPr lang="fr-FR" sz="2400"/>
              <a:t>Types de câblage en cuivre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r>
              <a:rPr lang="en-US" dirty="0"/>
              <a:t/>
            </a:r>
            <a:br>
              <a:rPr lang="en-US" dirty="0"/>
            </a:br>
            <a:r>
              <a:rPr lang="fr-FR" sz="2400"/>
              <a:t>Paire torsadée non blindée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Le câblage UTP est le support réseau en cuivre le plus courant.</a:t>
            </a:r>
          </a:p>
          <a:p>
            <a:pPr marL="285750" indent="-285750" rtl="0">
              <a:buFont typeface="Arial" panose="020B0604020202020204" pitchFamily="34" charset="0"/>
              <a:buChar char="•"/>
            </a:pPr>
            <a:r>
              <a:rPr lang="fr-FR" sz="1600">
                <a:solidFill>
                  <a:srgbClr val="000000"/>
                </a:solidFill>
              </a:rPr>
              <a:t>Terminés par des connecteurs RJ-45.</a:t>
            </a:r>
          </a:p>
          <a:p>
            <a:pPr marL="285750" indent="-285750" rtl="0">
              <a:buFont typeface="Arial" panose="020B0604020202020204" pitchFamily="34" charset="0"/>
              <a:buChar char="•"/>
            </a:pPr>
            <a:r>
              <a:rPr lang="fr-FR" sz="1600">
                <a:solidFill>
                  <a:srgbClr val="000000"/>
                </a:solidFill>
              </a:rPr>
              <a:t>Interconnecte les hôtes avec des dispositifs de réseau intermédiaires.</a:t>
            </a:r>
          </a:p>
          <a:p>
            <a:pPr marL="285750" indent="-285750">
              <a:buFont typeface="Arial" panose="020B0604020202020204" pitchFamily="34" charset="0"/>
              <a:buChar char="•"/>
            </a:pPr>
            <a:endParaRPr lang="en-US" sz="1600" dirty="0">
              <a:solidFill>
                <a:srgbClr val="000000"/>
              </a:solidFill>
            </a:endParaRPr>
          </a:p>
          <a:p>
            <a:pPr rtl="0"/>
            <a:r>
              <a:rPr lang="fr-FR" sz="1600">
                <a:solidFill>
                  <a:srgbClr val="000000"/>
                </a:solidFill>
              </a:rPr>
              <a:t>Principales caractéristiques de l'UTP</a:t>
            </a:r>
          </a:p>
          <a:p>
            <a:pPr marL="342900" indent="-342900" rtl="0">
              <a:buFont typeface="+mj-lt"/>
              <a:buAutoNum type="arabicPeriod"/>
            </a:pPr>
            <a:r>
              <a:rPr lang="fr-FR" sz="1600">
                <a:solidFill>
                  <a:srgbClr val="000000"/>
                </a:solidFill>
              </a:rPr>
              <a:t>La gaine externe protège le fil de cuivre contre les dommages physiques</a:t>
            </a:r>
          </a:p>
          <a:p>
            <a:pPr marL="342900" indent="-342900" rtl="0">
              <a:buFont typeface="+mj-lt"/>
              <a:buAutoNum type="arabicPeriod"/>
            </a:pPr>
            <a:r>
              <a:rPr lang="fr-FR" sz="1600">
                <a:solidFill>
                  <a:srgbClr val="000000"/>
                </a:solidFill>
              </a:rPr>
              <a:t>Les paires torsadées protègent le signal des interférences.</a:t>
            </a:r>
          </a:p>
          <a:p>
            <a:pPr marL="342900" indent="-342900" rtl="0">
              <a:buFont typeface="+mj-lt"/>
              <a:buAutoNum type="arabicPeriod"/>
            </a:pPr>
            <a:r>
              <a:rPr lang="fr-FR" sz="1600">
                <a:solidFill>
                  <a:srgbClr val="000000"/>
                </a:solidFill>
              </a:rPr>
              <a:t>Isolation en plastique à code couleur isole électriquement les fils entre eux et identifie chaque paire</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r>
              <a:rPr lang="en-US" dirty="0"/>
              <a:t/>
            </a:r>
            <a:br>
              <a:rPr lang="en-US" dirty="0"/>
            </a:br>
            <a:r>
              <a:rPr lang="fr-FR" sz="2400"/>
              <a:t>Paire torsadée blindée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185761"/>
          </a:xfrm>
          <a:prstGeom prst="rect">
            <a:avLst/>
          </a:prstGeom>
          <a:noFill/>
        </p:spPr>
        <p:txBody>
          <a:bodyPr wrap="square" rtlCol="0">
            <a:spAutoFit/>
          </a:bodyPr>
          <a:lstStyle/>
          <a:p>
            <a:pPr marL="285750" indent="-285750" rtl="0">
              <a:buFont typeface="Arial" panose="020B0604020202020204" pitchFamily="34" charset="0"/>
              <a:buChar char="•"/>
            </a:pPr>
            <a:r>
              <a:rPr lang="fr-FR" sz="1400" dirty="0">
                <a:solidFill>
                  <a:srgbClr val="000000"/>
                </a:solidFill>
              </a:rPr>
              <a:t>Une meilleure protection contre le bruit que l'UTP</a:t>
            </a:r>
          </a:p>
          <a:p>
            <a:pPr marL="285750" indent="-285750" rtl="0">
              <a:buFont typeface="Arial" panose="020B0604020202020204" pitchFamily="34" charset="0"/>
              <a:buChar char="•"/>
            </a:pPr>
            <a:r>
              <a:rPr lang="fr-FR" sz="1400" dirty="0">
                <a:solidFill>
                  <a:srgbClr val="000000"/>
                </a:solidFill>
              </a:rPr>
              <a:t>Plus cher que UTP</a:t>
            </a:r>
          </a:p>
          <a:p>
            <a:pPr marL="285750" indent="-285750" rtl="0">
              <a:buFont typeface="Arial" panose="020B0604020202020204" pitchFamily="34" charset="0"/>
              <a:buChar char="•"/>
            </a:pPr>
            <a:r>
              <a:rPr lang="fr-FR" sz="1400" dirty="0">
                <a:solidFill>
                  <a:srgbClr val="000000"/>
                </a:solidFill>
              </a:rPr>
              <a:t>Plus difficile à installer que UTP</a:t>
            </a:r>
          </a:p>
          <a:p>
            <a:pPr marL="285750" indent="-285750" rtl="0">
              <a:buFont typeface="Arial" panose="020B0604020202020204" pitchFamily="34" charset="0"/>
              <a:buChar char="•"/>
            </a:pPr>
            <a:r>
              <a:rPr lang="fr-FR" sz="1400" dirty="0">
                <a:solidFill>
                  <a:srgbClr val="000000"/>
                </a:solidFill>
              </a:rPr>
              <a:t>Terminés par des connecteurs RJ-45.</a:t>
            </a:r>
          </a:p>
          <a:p>
            <a:pPr marL="285750" indent="-285750" rtl="0">
              <a:buFont typeface="Arial" panose="020B0604020202020204" pitchFamily="34" charset="0"/>
              <a:buChar char="•"/>
            </a:pPr>
            <a:r>
              <a:rPr lang="fr-FR" sz="1400" dirty="0">
                <a:solidFill>
                  <a:srgbClr val="000000"/>
                </a:solidFill>
              </a:rPr>
              <a:t>Interconnecte les hôtes avec des dispositifs de réseau intermédiaires.</a:t>
            </a:r>
          </a:p>
          <a:p>
            <a:pPr marL="285750" indent="-285750">
              <a:buFont typeface="Arial" panose="020B0604020202020204" pitchFamily="34" charset="0"/>
              <a:buChar char="•"/>
            </a:pPr>
            <a:endParaRPr lang="en-US" sz="1400" dirty="0">
              <a:solidFill>
                <a:srgbClr val="000000"/>
              </a:solidFill>
            </a:endParaRPr>
          </a:p>
          <a:p>
            <a:pPr rtl="0"/>
            <a:r>
              <a:rPr lang="fr-FR" sz="1400" dirty="0">
                <a:solidFill>
                  <a:srgbClr val="000000"/>
                </a:solidFill>
              </a:rPr>
              <a:t>Caractéristiques principales de STP</a:t>
            </a:r>
          </a:p>
          <a:p>
            <a:pPr marL="342900" indent="-342900" rtl="0">
              <a:buFont typeface="+mj-lt"/>
              <a:buAutoNum type="arabicPeriod"/>
            </a:pPr>
            <a:r>
              <a:rPr lang="fr-FR" sz="1400" dirty="0">
                <a:solidFill>
                  <a:srgbClr val="000000"/>
                </a:solidFill>
              </a:rPr>
              <a:t>La gaine externe protège le fil de cuivre contre les dommages physiques</a:t>
            </a:r>
          </a:p>
          <a:p>
            <a:pPr marL="342900" indent="-342900" rtl="0">
              <a:buFont typeface="+mj-lt"/>
              <a:buAutoNum type="arabicPeriod"/>
            </a:pPr>
            <a:r>
              <a:rPr lang="fr-FR" sz="1400" dirty="0">
                <a:solidFill>
                  <a:srgbClr val="000000"/>
                </a:solidFill>
              </a:rPr>
              <a:t>Le blindage tressé ou en feuille offre une protection EMI/RFI</a:t>
            </a:r>
          </a:p>
          <a:p>
            <a:pPr marL="342900" indent="-342900" rtl="0">
              <a:buFont typeface="+mj-lt"/>
              <a:buAutoNum type="arabicPeriod"/>
            </a:pPr>
            <a:r>
              <a:rPr lang="fr-FR" sz="1400" dirty="0">
                <a:solidFill>
                  <a:srgbClr val="000000"/>
                </a:solidFill>
              </a:rPr>
              <a:t>Le blindage en aluminium pour chaque paire de fils offre une protection EMI/RFI</a:t>
            </a:r>
          </a:p>
          <a:p>
            <a:pPr marL="342900" indent="-342900" rtl="0">
              <a:buFont typeface="+mj-lt"/>
              <a:buAutoNum type="arabicPeriod"/>
            </a:pPr>
            <a:r>
              <a:rPr lang="fr-FR" sz="1400" dirty="0">
                <a:solidFill>
                  <a:srgbClr val="000000"/>
                </a:solidFill>
              </a:rPr>
              <a:t>Isolation en plastique à code couleur isole électriquement les fils entre eux et identifie chaque paire</a:t>
            </a:r>
          </a:p>
          <a:p>
            <a:endParaRPr lang="en-US" sz="14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r>
              <a:rPr lang="en-US" dirty="0"/>
              <a:t/>
            </a:r>
            <a:br>
              <a:rPr lang="en-US" dirty="0"/>
            </a:br>
            <a:r>
              <a:rPr lang="fr-FR" sz="2400"/>
              <a:t>Câble coaxial</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fr-FR" sz="1400">
                <a:solidFill>
                  <a:srgbClr val="000000"/>
                </a:solidFill>
              </a:rPr>
              <a:t>Elle se compose des éléments suivants:</a:t>
            </a:r>
          </a:p>
          <a:p>
            <a:pPr marL="342900" indent="-342900" rtl="0">
              <a:buFont typeface="+mj-lt"/>
              <a:buAutoNum type="arabicPeriod"/>
            </a:pPr>
            <a:r>
              <a:rPr lang="fr-FR" sz="1400">
                <a:solidFill>
                  <a:srgbClr val="000000"/>
                </a:solidFill>
              </a:rPr>
              <a:t>Gaine de câble extérieure pour éviter des dommages physiques mineurs</a:t>
            </a:r>
          </a:p>
          <a:p>
            <a:pPr marL="342900" indent="-342900" rtl="0">
              <a:buFont typeface="+mj-lt"/>
              <a:buAutoNum type="arabicPeriod"/>
            </a:pPr>
            <a:r>
              <a:rPr lang="fr-FR" sz="1400">
                <a:solidFill>
                  <a:srgbClr val="000000"/>
                </a:solidFill>
              </a:rPr>
              <a:t>Une tresse de cuivre tissée, ou feuille métallique, sert de deuxième fil dans le circuit et de blindage pour le conducteur interne.</a:t>
            </a:r>
          </a:p>
          <a:p>
            <a:pPr marL="342900" indent="-342900" rtl="0">
              <a:buFont typeface="+mj-lt"/>
              <a:buAutoNum type="arabicPeriod"/>
            </a:pPr>
            <a:r>
              <a:rPr lang="fr-FR" sz="1400">
                <a:solidFill>
                  <a:srgbClr val="000000"/>
                </a:solidFill>
              </a:rPr>
              <a:t>Une couche d'isolation en plastique flexible</a:t>
            </a:r>
          </a:p>
          <a:p>
            <a:pPr marL="342900" indent="-342900" rtl="0">
              <a:buFont typeface="+mj-lt"/>
              <a:buAutoNum type="arabicPeriod"/>
            </a:pPr>
            <a:r>
              <a:rPr lang="fr-FR" sz="1400">
                <a:solidFill>
                  <a:srgbClr val="000000"/>
                </a:solidFill>
              </a:rPr>
              <a:t>Un conducteur en cuivre utilisé pour transmettre les signaux électroniques.</a:t>
            </a:r>
          </a:p>
          <a:p>
            <a:endParaRPr lang="en-US" sz="1400" dirty="0">
              <a:solidFill>
                <a:srgbClr val="000000"/>
              </a:solidFill>
            </a:endParaRPr>
          </a:p>
          <a:p>
            <a:pPr rtl="0"/>
            <a:r>
              <a:rPr lang="fr-FR" sz="1400">
                <a:solidFill>
                  <a:srgbClr val="000000"/>
                </a:solidFill>
              </a:rPr>
              <a:t>Différents types de connecteurs sont utilisés avec un câble coaxial.</a:t>
            </a:r>
          </a:p>
          <a:p>
            <a:endParaRPr lang="en-US" sz="1400" dirty="0">
              <a:solidFill>
                <a:srgbClr val="000000"/>
              </a:solidFill>
            </a:endParaRPr>
          </a:p>
          <a:p>
            <a:pPr rtl="0"/>
            <a:r>
              <a:rPr lang="fr-FR" sz="1400">
                <a:solidFill>
                  <a:srgbClr val="000000"/>
                </a:solidFill>
              </a:rPr>
              <a:t>Utilisé couramment dans les situations suivantes :</a:t>
            </a:r>
          </a:p>
          <a:p>
            <a:pPr marL="285750" indent="-285750" rtl="0">
              <a:buFont typeface="Arial" panose="020B0604020202020204" pitchFamily="34" charset="0"/>
              <a:buChar char="•"/>
            </a:pPr>
            <a:r>
              <a:rPr lang="fr-FR" sz="1400">
                <a:solidFill>
                  <a:srgbClr val="000000"/>
                </a:solidFill>
              </a:rPr>
              <a:t>Installations sans fil</a:t>
            </a:r>
            <a:r>
              <a:rPr lang="fr-FR" sz="1400" b="1">
                <a:solidFill>
                  <a:srgbClr val="000000"/>
                </a:solidFill>
              </a:rPr>
              <a:t>-</a:t>
            </a:r>
            <a:r>
              <a:rPr lang="fr-FR" sz="1400">
                <a:solidFill>
                  <a:srgbClr val="000000"/>
                </a:solidFill>
              </a:rPr>
              <a:t>fixer les antennes aux appareils sans fil</a:t>
            </a:r>
          </a:p>
          <a:p>
            <a:pPr marL="285750" indent="-285750" rtl="0">
              <a:buFont typeface="Arial" panose="020B0604020202020204" pitchFamily="34" charset="0"/>
              <a:buChar char="•"/>
            </a:pPr>
            <a:r>
              <a:rPr lang="fr-FR" sz="1400">
                <a:solidFill>
                  <a:srgbClr val="000000"/>
                </a:solidFill>
              </a:rPr>
              <a:t>Installations d'internet par câble</a:t>
            </a:r>
            <a:r>
              <a:rPr lang="fr-FR" sz="1400" b="1">
                <a:solidFill>
                  <a:srgbClr val="000000"/>
                </a:solidFill>
              </a:rPr>
              <a:t>-</a:t>
            </a:r>
            <a:r>
              <a:rPr lang="fr-FR" sz="1400">
                <a:solidFill>
                  <a:srgbClr val="000000"/>
                </a:solidFill>
              </a:rPr>
              <a:t>câblage des locaux des clients</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4.4 Câblage UTP</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Couche physique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Expliquer comment les protocoles de la couche physique, les services et les supports de réseau prennent en charge les communications sur les réseaux de données</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200">
                          <a:effectLst/>
                        </a:rPr>
                        <a:t>Rôle de la couche physique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 rôle et les fonctions de la couche physique dans le réseau.</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200">
                          <a:effectLst/>
                        </a:rPr>
                        <a:t>Caractéristiques de la couche physique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les caractéristiques de la couche physique.</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fr-FR" sz="1200">
                          <a:effectLst/>
                        </a:rPr>
                        <a:t>Câblage en cuivre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Identifier les caractéristiques de base du câblage en cuivre.</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fr-FR" sz="1200">
                          <a:effectLst/>
                        </a:rPr>
                        <a:t>Câblage UTP</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Expliquer comment le câblage UTP est utilisé dans les réseaux Ethernet.</a:t>
                      </a:r>
                    </a:p>
                  </a:txBody>
                  <a:tcPr marL="68580" marR="68580" marT="0" marB="0"/>
                </a:tc>
                <a:extLst>
                  <a:ext uri="{0D108BD9-81ED-4DB2-BD59-A6C34878D82A}">
                    <a16:rowId xmlns:a16="http://schemas.microsoft.com/office/drawing/2014/main" val="3818444524"/>
                  </a:ext>
                </a:extLst>
              </a:tr>
              <a:tr h="444151">
                <a:tc>
                  <a:txBody>
                    <a:bodyPr/>
                    <a:lstStyle/>
                    <a:p>
                      <a:pPr marL="0" marR="0" rtl="0">
                        <a:lnSpc>
                          <a:spcPct val="107000"/>
                        </a:lnSpc>
                        <a:spcBef>
                          <a:spcPts val="0"/>
                        </a:spcBef>
                        <a:spcAft>
                          <a:spcPts val="0"/>
                        </a:spcAft>
                      </a:pPr>
                      <a:r>
                        <a:rPr lang="fr-FR" sz="1200">
                          <a:effectLst/>
                        </a:rPr>
                        <a:t>Câblage à fibre optique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les câbles à fibre optique et leurs avantages principaux par rapport aux autres supports.</a:t>
                      </a:r>
                    </a:p>
                  </a:txBody>
                  <a:tcPr marL="68580" marR="68580" marT="0" marB="0"/>
                </a:tc>
                <a:extLst>
                  <a:ext uri="{0D108BD9-81ED-4DB2-BD59-A6C34878D82A}">
                    <a16:rowId xmlns:a16="http://schemas.microsoft.com/office/drawing/2014/main" val="1846877670"/>
                  </a:ext>
                </a:extLst>
              </a:tr>
              <a:tr h="444151">
                <a:tc>
                  <a:txBody>
                    <a:bodyPr/>
                    <a:lstStyle/>
                    <a:p>
                      <a:pPr marL="0" marR="0" rtl="0">
                        <a:lnSpc>
                          <a:spcPct val="107000"/>
                        </a:lnSpc>
                        <a:spcBef>
                          <a:spcPts val="0"/>
                        </a:spcBef>
                        <a:spcAft>
                          <a:spcPts val="0"/>
                        </a:spcAft>
                      </a:pPr>
                      <a:r>
                        <a:rPr lang="fr-FR" sz="1200">
                          <a:effectLst/>
                        </a:rPr>
                        <a:t>Supports sans fil</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Connecter les périphériques en utilisant des supports filaires et sans fil.</a:t>
                      </a: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r>
              <a:rPr lang="en-US" dirty="0"/>
              <a:t/>
            </a:r>
            <a:br>
              <a:rPr lang="en-US" dirty="0"/>
            </a:br>
            <a:r>
              <a:rPr lang="fr-FR" sz="2400"/>
              <a:t>Propriétés du câblage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fr-FR" sz="1800">
                <a:solidFill>
                  <a:srgbClr val="000000"/>
                </a:solidFill>
              </a:rPr>
              <a:t>L'UTP est constitué de quatre paires de fils de cuivre à code de couleur, torsadés ensemble et enveloppés dans une gaine plastique souple. Aucun blindage n'est utilisé. UTP s'appuie sur les propriétés suivantes pour limiter la diaphonie:</a:t>
            </a:r>
          </a:p>
          <a:p>
            <a:pPr marL="415985" lvl="1" indent="-342900" rtl="0">
              <a:buFont typeface="Arial" panose="020B0604020202020204" pitchFamily="34" charset="0"/>
              <a:buChar char="•"/>
            </a:pPr>
            <a:r>
              <a:rPr lang="fr-FR" sz="1600">
                <a:solidFill>
                  <a:srgbClr val="000000"/>
                </a:solidFill>
              </a:rPr>
              <a:t>Annulation - Chaque fil d'une paire de fils utilise une polarité opposée. Un fil est négatif, l'autre fil est positif. Ils sont tordus ensemble et les champs magnétiques s'annulent efficacement et en dehors des EMI/RFI.</a:t>
            </a:r>
          </a:p>
          <a:p>
            <a:pPr marL="415985" lvl="1" indent="-342900" rtl="0">
              <a:buFont typeface="Arial" panose="020B0604020202020204" pitchFamily="34" charset="0"/>
              <a:buChar char="•"/>
            </a:pPr>
            <a:r>
              <a:rPr lang="fr-FR" sz="1600">
                <a:solidFill>
                  <a:srgbClr val="000000"/>
                </a:solidFill>
              </a:rPr>
              <a:t>Variation des torsions par pied dans chaque fil - Chaque fil est tordu d'une quantité différente, ce qui aide à éviter la croix entre les fils du câble.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fr-FR" sz="1600"/>
              <a:t>Câblage UTP</a:t>
            </a:r>
            <a:r>
              <a:rPr lang="en-US" dirty="0"/>
              <a:t/>
            </a:r>
            <a:br>
              <a:rPr lang="en-US" dirty="0"/>
            </a:br>
            <a:r>
              <a:rPr lang="fr-FR" sz="2400"/>
              <a:t>Normes de câblage et connecteurs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fr-FR" sz="1600" dirty="0">
                <a:solidFill>
                  <a:srgbClr val="000000"/>
                </a:solidFill>
              </a:rPr>
              <a:t>Les normes relatives à l'UTP sont établies par TIA/EIA. TIA/EIA-568 normalise des éléments tels que:</a:t>
            </a:r>
          </a:p>
          <a:p>
            <a:pPr marL="415985" lvl="1" indent="-342900" rtl="0">
              <a:buFont typeface="Arial" panose="020B0604020202020204" pitchFamily="34" charset="0"/>
              <a:buChar char="•"/>
            </a:pPr>
            <a:r>
              <a:rPr lang="fr-FR" dirty="0">
                <a:solidFill>
                  <a:srgbClr val="000000"/>
                </a:solidFill>
              </a:rPr>
              <a:t>Types de câbles</a:t>
            </a:r>
          </a:p>
          <a:p>
            <a:pPr marL="415985" lvl="1" indent="-342900" rtl="0">
              <a:buFont typeface="Arial" panose="020B0604020202020204" pitchFamily="34" charset="0"/>
              <a:buChar char="•"/>
            </a:pPr>
            <a:r>
              <a:rPr lang="fr-FR" dirty="0">
                <a:solidFill>
                  <a:srgbClr val="000000"/>
                </a:solidFill>
              </a:rPr>
              <a:t>Les longueurs de câbles</a:t>
            </a:r>
          </a:p>
          <a:p>
            <a:pPr marL="415985" lvl="1" indent="-342900" rtl="0">
              <a:buFont typeface="Arial" panose="020B0604020202020204" pitchFamily="34" charset="0"/>
              <a:buChar char="•"/>
            </a:pPr>
            <a:r>
              <a:rPr lang="fr-FR" dirty="0">
                <a:solidFill>
                  <a:srgbClr val="000000"/>
                </a:solidFill>
              </a:rPr>
              <a:t>Connecteurs</a:t>
            </a:r>
          </a:p>
          <a:p>
            <a:pPr marL="415985" lvl="1" indent="-342900" rtl="0">
              <a:buFont typeface="Arial" panose="020B0604020202020204" pitchFamily="34" charset="0"/>
              <a:buChar char="•"/>
            </a:pPr>
            <a:r>
              <a:rPr lang="fr-FR" dirty="0">
                <a:solidFill>
                  <a:srgbClr val="000000"/>
                </a:solidFill>
              </a:rPr>
              <a:t>Terminaison du câble</a:t>
            </a:r>
          </a:p>
          <a:p>
            <a:pPr marL="415985" lvl="1" indent="-342900" rtl="0">
              <a:buFont typeface="Arial" panose="020B0604020202020204" pitchFamily="34" charset="0"/>
              <a:buChar char="•"/>
            </a:pPr>
            <a:r>
              <a:rPr lang="fr-FR" dirty="0">
                <a:solidFill>
                  <a:srgbClr val="000000"/>
                </a:solidFill>
              </a:rPr>
              <a:t>Méthodes de test</a:t>
            </a:r>
          </a:p>
          <a:p>
            <a:pPr marL="0" indent="0" algn="l"/>
            <a:endParaRPr lang="en-US" sz="1600" dirty="0">
              <a:solidFill>
                <a:srgbClr val="000000"/>
              </a:solidFill>
            </a:endParaRPr>
          </a:p>
          <a:p>
            <a:pPr marL="0" indent="0" algn="l" rtl="0"/>
            <a:r>
              <a:rPr lang="fr-FR" sz="1600" dirty="0">
                <a:solidFill>
                  <a:srgbClr val="000000"/>
                </a:solidFill>
              </a:rPr>
              <a:t>Les normes électriques pour le câblage en cuivre sont établies par l'IEEE, qui évalue le câble en fonction de ses performances. Exemples incluent</a:t>
            </a:r>
            <a:r>
              <a:rPr lang="fr-FR" sz="1600" dirty="0" smtClean="0">
                <a:solidFill>
                  <a:srgbClr val="000000"/>
                </a:solidFill>
              </a:rPr>
              <a:t>:</a:t>
            </a:r>
          </a:p>
          <a:p>
            <a:pPr marL="0" indent="0" algn="l"/>
            <a:r>
              <a:rPr lang="fr-FR" sz="1600" dirty="0">
                <a:solidFill>
                  <a:srgbClr val="000000"/>
                </a:solidFill>
                <a:hlinkClick r:id="rId3"/>
              </a:rPr>
              <a:t>https://mefics.org/fr/cat3-vs-cat5-vs-cat6-fran%C3%A7ais</a:t>
            </a:r>
            <a:r>
              <a:rPr lang="fr-FR" sz="1600" dirty="0" smtClean="0">
                <a:solidFill>
                  <a:srgbClr val="000000"/>
                </a:solidFill>
                <a:hlinkClick r:id="rId3"/>
              </a:rPr>
              <a:t>/</a:t>
            </a:r>
            <a:endParaRPr lang="fr-FR" sz="1600" dirty="0" smtClean="0">
              <a:solidFill>
                <a:srgbClr val="000000"/>
              </a:solidFill>
            </a:endParaRPr>
          </a:p>
          <a:p>
            <a:pPr marL="415985" lvl="1" indent="-342900" rtl="0">
              <a:buFont typeface="Arial" panose="020B0604020202020204" pitchFamily="34" charset="0"/>
              <a:buChar char="•"/>
            </a:pPr>
            <a:r>
              <a:rPr lang="fr-FR" dirty="0" smtClean="0">
                <a:solidFill>
                  <a:srgbClr val="000000"/>
                </a:solidFill>
              </a:rPr>
              <a:t>Catégorie </a:t>
            </a:r>
            <a:r>
              <a:rPr lang="fr-FR" dirty="0">
                <a:solidFill>
                  <a:srgbClr val="000000"/>
                </a:solidFill>
              </a:rPr>
              <a:t>3</a:t>
            </a:r>
          </a:p>
          <a:p>
            <a:pPr marL="415985" lvl="1" indent="-342900" rtl="0">
              <a:buFont typeface="Arial" panose="020B0604020202020204" pitchFamily="34" charset="0"/>
              <a:buChar char="•"/>
            </a:pPr>
            <a:r>
              <a:rPr lang="fr-FR" dirty="0">
                <a:solidFill>
                  <a:srgbClr val="000000"/>
                </a:solidFill>
              </a:rPr>
              <a:t>Catégorie 5 et 5e</a:t>
            </a:r>
          </a:p>
          <a:p>
            <a:pPr marL="415985" lvl="1" indent="-342900" rtl="0">
              <a:buFont typeface="Arial" panose="020B0604020202020204" pitchFamily="34" charset="0"/>
              <a:buChar char="•"/>
            </a:pPr>
            <a:r>
              <a:rPr lang="fr-FR" dirty="0">
                <a:solidFill>
                  <a:srgbClr val="000000"/>
                </a:solidFill>
              </a:rPr>
              <a:t>Catégorie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4"/>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r>
              <a:rPr lang="en-US" dirty="0"/>
              <a:t/>
            </a:r>
            <a:br>
              <a:rPr lang="en-US" dirty="0"/>
            </a:br>
            <a:r>
              <a:rPr lang="fr-FR" sz="2400"/>
              <a:t>Normes de câblage et connecteurs UTP (suite)</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fr-FR" sz="1400"/>
              <a:t>Connecteur RJ-45</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fr-FR" sz="1400"/>
              <a:t>Prise RJ-45</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fr-FR" sz="1400"/>
              <a:t>Câble UTP mal terminé</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fr-FR" sz="1400"/>
              <a:t>Câble UTP correctement terminé</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fr-FR" sz="1600"/>
              <a:t>Câblage UTP</a:t>
            </a:r>
            <a:r>
              <a:rPr lang="en-US" dirty="0"/>
              <a:t/>
            </a:r>
            <a:br>
              <a:rPr lang="en-US" dirty="0"/>
            </a:br>
            <a:r>
              <a:rPr lang="fr-FR" sz="2400"/>
              <a:t>Câbles UTP directs et croisés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253492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pPr rtl="0"/>
                      <a:r>
                        <a:rPr lang="fr-FR" sz="1200"/>
                        <a:t>Type de câble</a:t>
                      </a:r>
                    </a:p>
                  </a:txBody>
                  <a:tcPr/>
                </a:tc>
                <a:tc>
                  <a:txBody>
                    <a:bodyPr/>
                    <a:lstStyle/>
                    <a:p>
                      <a:pPr rtl="0"/>
                      <a:r>
                        <a:rPr lang="fr-FR" sz="1200"/>
                        <a:t>Standard</a:t>
                      </a:r>
                    </a:p>
                  </a:txBody>
                  <a:tcPr/>
                </a:tc>
                <a:tc>
                  <a:txBody>
                    <a:bodyPr/>
                    <a:lstStyle/>
                    <a:p>
                      <a:pPr rtl="0"/>
                      <a:r>
                        <a:rPr lang="fr-FR" sz="1200"/>
                        <a:t>Application</a:t>
                      </a:r>
                    </a:p>
                  </a:txBody>
                  <a:tcPr/>
                </a:tc>
                <a:extLst>
                  <a:ext uri="{0D108BD9-81ED-4DB2-BD59-A6C34878D82A}">
                    <a16:rowId xmlns:a16="http://schemas.microsoft.com/office/drawing/2014/main" val="3025646199"/>
                  </a:ext>
                </a:extLst>
              </a:tr>
              <a:tr h="370840">
                <a:tc>
                  <a:txBody>
                    <a:bodyPr/>
                    <a:lstStyle/>
                    <a:p>
                      <a:pPr rtl="0"/>
                      <a:r>
                        <a:rPr lang="fr-FR" sz="1200">
                          <a:solidFill>
                            <a:srgbClr val="000000"/>
                          </a:solidFill>
                        </a:rPr>
                        <a:t>Ethernet droit</a:t>
                      </a:r>
                    </a:p>
                  </a:txBody>
                  <a:tcPr/>
                </a:tc>
                <a:tc>
                  <a:txBody>
                    <a:bodyPr/>
                    <a:lstStyle/>
                    <a:p>
                      <a:pPr rtl="0"/>
                      <a:r>
                        <a:rPr lang="fr-FR" sz="1200">
                          <a:solidFill>
                            <a:srgbClr val="000000"/>
                          </a:solidFill>
                        </a:rPr>
                        <a:t>Les deux extrémités T568A ou T568B</a:t>
                      </a:r>
                    </a:p>
                  </a:txBody>
                  <a:tcPr/>
                </a:tc>
                <a:tc>
                  <a:txBody>
                    <a:bodyPr/>
                    <a:lstStyle/>
                    <a:p>
                      <a:pPr rtl="0"/>
                      <a:r>
                        <a:rPr lang="fr-FR" sz="1200">
                          <a:solidFill>
                            <a:srgbClr val="000000"/>
                          </a:solidFill>
                        </a:rPr>
                        <a:t>Hôte à périphérique réseau</a:t>
                      </a:r>
                    </a:p>
                  </a:txBody>
                  <a:tcPr/>
                </a:tc>
                <a:extLst>
                  <a:ext uri="{0D108BD9-81ED-4DB2-BD59-A6C34878D82A}">
                    <a16:rowId xmlns:a16="http://schemas.microsoft.com/office/drawing/2014/main" val="3188198789"/>
                  </a:ext>
                </a:extLst>
              </a:tr>
              <a:tr h="370840">
                <a:tc>
                  <a:txBody>
                    <a:bodyPr/>
                    <a:lstStyle/>
                    <a:p>
                      <a:pPr rtl="0"/>
                      <a:r>
                        <a:rPr lang="fr-FR" sz="1200">
                          <a:solidFill>
                            <a:srgbClr val="000000"/>
                          </a:solidFill>
                        </a:rPr>
                        <a:t>Ethernet croisé</a:t>
                      </a:r>
                    </a:p>
                  </a:txBody>
                  <a:tcPr/>
                </a:tc>
                <a:tc>
                  <a:txBody>
                    <a:bodyPr/>
                    <a:lstStyle/>
                    <a:p>
                      <a:pPr rtl="0"/>
                      <a:r>
                        <a:rPr lang="fr-FR" sz="1200">
                          <a:solidFill>
                            <a:srgbClr val="000000"/>
                          </a:solidFill>
                        </a:rPr>
                        <a:t>Une extrémité T568A, l'autre T568B</a:t>
                      </a:r>
                    </a:p>
                  </a:txBody>
                  <a:tcPr/>
                </a:tc>
                <a:tc>
                  <a:txBody>
                    <a:bodyPr/>
                    <a:lstStyle/>
                    <a:p>
                      <a:pPr rtl="0"/>
                      <a:r>
                        <a:rPr lang="fr-FR" sz="1200">
                          <a:solidFill>
                            <a:srgbClr val="000000"/>
                          </a:solidFill>
                        </a:rPr>
                        <a:t>Hôte-à-hôte, commutateur à commutateur, routeur à routeur</a:t>
                      </a:r>
                    </a:p>
                  </a:txBody>
                  <a:tcPr/>
                </a:tc>
                <a:extLst>
                  <a:ext uri="{0D108BD9-81ED-4DB2-BD59-A6C34878D82A}">
                    <a16:rowId xmlns:a16="http://schemas.microsoft.com/office/drawing/2014/main" val="4082003186"/>
                  </a:ext>
                </a:extLst>
              </a:tr>
              <a:tr h="122239">
                <a:tc gridSpan="3">
                  <a:txBody>
                    <a:bodyPr/>
                    <a:lstStyle/>
                    <a:p>
                      <a:pPr rtl="0"/>
                      <a:r>
                        <a:rPr lang="fr-FR" sz="1100">
                          <a:solidFill>
                            <a:srgbClr val="000000"/>
                          </a:solidFill>
                        </a:rPr>
                        <a:t>* Considéré comme un héritage dû au fait que la plupart des NICs utilisent l'Auto-MDIX pour détecter le type de câble et la connexion complète</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pPr rtl="0"/>
                      <a:r>
                        <a:rPr lang="fr-FR" sz="1200">
                          <a:solidFill>
                            <a:srgbClr val="000000"/>
                          </a:solidFill>
                        </a:rPr>
                        <a:t>Inversé (Rollover)</a:t>
                      </a:r>
                    </a:p>
                  </a:txBody>
                  <a:tcPr/>
                </a:tc>
                <a:tc>
                  <a:txBody>
                    <a:bodyPr/>
                    <a:lstStyle/>
                    <a:p>
                      <a:pPr rtl="0"/>
                      <a:r>
                        <a:rPr lang="fr-FR" sz="1200">
                          <a:solidFill>
                            <a:srgbClr val="000000"/>
                          </a:solidFill>
                        </a:rPr>
                        <a:t>Contenu propriétaire de Cisco</a:t>
                      </a:r>
                    </a:p>
                  </a:txBody>
                  <a:tcPr/>
                </a:tc>
                <a:tc>
                  <a:txBody>
                    <a:bodyPr/>
                    <a:lstStyle/>
                    <a:p>
                      <a:pPr rtl="0"/>
                      <a:r>
                        <a:rPr lang="fr-FR" sz="1200">
                          <a:solidFill>
                            <a:srgbClr val="000000"/>
                          </a:solidFill>
                        </a:rPr>
                        <a:t>Port série de l'hôte vers le port du routeur ou de la console de commutation, en utilisant un adaptateur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4.5 Câblage à fibre optique</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r>
              <a:rPr lang="en-US" dirty="0"/>
              <a:t/>
            </a:r>
            <a:br>
              <a:rPr lang="en-US" dirty="0"/>
            </a:br>
            <a:r>
              <a:rPr lang="fr-FR" sz="2400"/>
              <a:t>Propriétés du câblage en fibre optique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fr-FR" sz="1600">
                <a:solidFill>
                  <a:srgbClr val="000000"/>
                </a:solidFill>
              </a:rPr>
              <a:t>Pas aussi commun que UTP en raison des dépenses impliquées</a:t>
            </a:r>
          </a:p>
          <a:p>
            <a:pPr marL="342900" indent="-342900" algn="l" rtl="0">
              <a:buFont typeface="Arial" panose="020B0604020202020204" pitchFamily="34" charset="0"/>
              <a:buChar char="•"/>
            </a:pPr>
            <a:r>
              <a:rPr lang="fr-FR" sz="1600">
                <a:solidFill>
                  <a:srgbClr val="000000"/>
                </a:solidFill>
              </a:rPr>
              <a:t>Idéal pour certains scénarios de mise en réseau</a:t>
            </a:r>
          </a:p>
          <a:p>
            <a:pPr marL="342900" indent="-342900" algn="l" rtl="0">
              <a:buFont typeface="Arial" panose="020B0604020202020204" pitchFamily="34" charset="0"/>
              <a:buChar char="•"/>
            </a:pPr>
            <a:r>
              <a:rPr lang="fr-FR" sz="1600">
                <a:solidFill>
                  <a:srgbClr val="000000"/>
                </a:solidFill>
              </a:rPr>
              <a:t>Transmet des données sur de plus longues distances avec une bande passante plus élevée que tout autre support de réseau</a:t>
            </a:r>
          </a:p>
          <a:p>
            <a:pPr marL="342900" indent="-342900" algn="l" rtl="0">
              <a:buFont typeface="Arial" panose="020B0604020202020204" pitchFamily="34" charset="0"/>
              <a:buChar char="•"/>
            </a:pPr>
            <a:r>
              <a:rPr lang="fr-FR" sz="1600">
                <a:solidFill>
                  <a:srgbClr val="000000"/>
                </a:solidFill>
              </a:rPr>
              <a:t>Moins sensible à l'atténuation et complètement immunisé contre les EMI/RFI</a:t>
            </a:r>
          </a:p>
          <a:p>
            <a:pPr marL="342900" indent="-342900" algn="l" rtl="0">
              <a:buFont typeface="Arial" panose="020B0604020202020204" pitchFamily="34" charset="0"/>
              <a:buChar char="•"/>
            </a:pPr>
            <a:r>
              <a:rPr lang="fr-FR" sz="1600">
                <a:solidFill>
                  <a:srgbClr val="000000"/>
                </a:solidFill>
              </a:rPr>
              <a:t>Fabriqué à partir de brins flexibles et extrêmement fins de verre très pur</a:t>
            </a:r>
          </a:p>
          <a:p>
            <a:pPr marL="342900" indent="-342900" algn="l" rtl="0">
              <a:buFont typeface="Arial" panose="020B0604020202020204" pitchFamily="34" charset="0"/>
              <a:buChar char="•"/>
            </a:pPr>
            <a:r>
              <a:rPr lang="fr-FR" sz="1600">
                <a:solidFill>
                  <a:srgbClr val="000000"/>
                </a:solidFill>
              </a:rPr>
              <a:t>Utilise un laser ou une LED pour encoder des bits comme des impulsions de lumière</a:t>
            </a:r>
          </a:p>
          <a:p>
            <a:pPr marL="342900" indent="-342900" algn="l" rtl="0">
              <a:buFont typeface="Arial" panose="020B0604020202020204" pitchFamily="34" charset="0"/>
              <a:buChar char="•"/>
            </a:pPr>
            <a:r>
              <a:rPr lang="fr-FR" sz="1600">
                <a:solidFill>
                  <a:srgbClr val="000000"/>
                </a:solidFill>
              </a:rPr>
              <a:t>Le câble à fibres optiques agit comme un guide d'ondes pour transmettre la lumière entre les deux extrémités avec une perte de signal minimale</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fr-FR" sz="1600"/>
              <a:t>Câblage à fibre optique</a:t>
            </a:r>
            <a:r>
              <a:rPr lang="en-US" dirty="0"/>
              <a:t/>
            </a:r>
            <a:br>
              <a:rPr lang="en-US" dirty="0"/>
            </a:br>
            <a:r>
              <a:rPr lang="fr-FR" sz="2400"/>
              <a:t>Types de supports à fibre optique</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fr-FR" sz="1600"/>
              <a:t>Fibre monomode</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Très petit noyau</a:t>
            </a:r>
          </a:p>
          <a:p>
            <a:pPr marL="285750" indent="-285750" rtl="0">
              <a:buFont typeface="Arial" panose="020B0604020202020204" pitchFamily="34" charset="0"/>
              <a:buChar char="•"/>
            </a:pPr>
            <a:r>
              <a:rPr lang="fr-FR" sz="1400">
                <a:solidFill>
                  <a:srgbClr val="000000"/>
                </a:solidFill>
              </a:rPr>
              <a:t>Utilise des lasers coûteux</a:t>
            </a:r>
          </a:p>
          <a:p>
            <a:pPr marL="285750" indent="-285750" rtl="0">
              <a:buFont typeface="Arial" panose="020B0604020202020204" pitchFamily="34" charset="0"/>
              <a:buChar char="•"/>
            </a:pPr>
            <a:r>
              <a:rPr lang="fr-FR" sz="1400">
                <a:solidFill>
                  <a:srgbClr val="000000"/>
                </a:solidFill>
              </a:rPr>
              <a:t>Applications longue distance</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fr-FR" sz="1600"/>
              <a:t>Fibre optique multimode</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Plus grand cœur</a:t>
            </a:r>
          </a:p>
          <a:p>
            <a:pPr marL="285750" indent="-285750" rtl="0">
              <a:buFont typeface="Arial" panose="020B0604020202020204" pitchFamily="34" charset="0"/>
              <a:buChar char="•"/>
            </a:pPr>
            <a:r>
              <a:rPr lang="fr-FR" sz="1400">
                <a:solidFill>
                  <a:srgbClr val="000000"/>
                </a:solidFill>
              </a:rPr>
              <a:t>Utilise des LED moins chères</a:t>
            </a:r>
          </a:p>
          <a:p>
            <a:pPr marL="285750" indent="-285750" rtl="0">
              <a:buFont typeface="Arial" panose="020B0604020202020204" pitchFamily="34" charset="0"/>
              <a:buChar char="•"/>
            </a:pPr>
            <a:r>
              <a:rPr lang="fr-FR" sz="1400">
                <a:solidFill>
                  <a:srgbClr val="000000"/>
                </a:solidFill>
              </a:rPr>
              <a:t>Les LED transmettent à différents angles</a:t>
            </a:r>
          </a:p>
          <a:p>
            <a:pPr marL="285750" indent="-285750" rtl="0">
              <a:buFont typeface="Arial" panose="020B0604020202020204" pitchFamily="34" charset="0"/>
              <a:buChar char="•"/>
            </a:pPr>
            <a:r>
              <a:rPr lang="fr-FR" sz="1400">
                <a:solidFill>
                  <a:srgbClr val="000000"/>
                </a:solidFill>
              </a:rPr>
              <a:t>Jusqu'à 10 Gbit/s sur 550 mètres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fr-FR" sz="1400">
                <a:solidFill>
                  <a:srgbClr val="000000"/>
                </a:solidFill>
              </a:rPr>
              <a:t>La dispersion correspond à la propagation d'une impulsion lumineuse au fil du temps. Une dispersion accrue signifie une perte accrue de puissance du signal. MMF a une plus grande dispersion que SMF, avec une distance de câble maximale pour MMF est de 550 mètres.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r>
              <a:rPr lang="en-US" dirty="0"/>
              <a:t/>
            </a:r>
            <a:br>
              <a:rPr lang="en-US" dirty="0"/>
            </a:br>
            <a:r>
              <a:rPr lang="fr-FR" sz="2400"/>
              <a:t>Propriétés du câblage en fibre optique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fr-FR" sz="1600" dirty="0">
                <a:solidFill>
                  <a:srgbClr val="000000"/>
                </a:solidFill>
              </a:rPr>
              <a:t>Actuellement, les câbles à fibre optique sont utilisés dans quatre domaines d'application:</a:t>
            </a:r>
          </a:p>
          <a:p>
            <a:pPr algn="l"/>
            <a:endParaRPr lang="en-US" sz="1600" dirty="0">
              <a:solidFill>
                <a:srgbClr val="000000"/>
              </a:solidFill>
            </a:endParaRPr>
          </a:p>
          <a:p>
            <a:pPr marL="342900" indent="-342900" algn="l" rtl="0">
              <a:buFont typeface="+mj-lt"/>
              <a:buAutoNum type="arabicPeriod"/>
            </a:pPr>
            <a:r>
              <a:rPr lang="fr-FR" sz="1600" b="1" dirty="0">
                <a:solidFill>
                  <a:srgbClr val="000000"/>
                </a:solidFill>
              </a:rPr>
              <a:t>Réseaux d'entreprise -</a:t>
            </a:r>
            <a:r>
              <a:rPr lang="fr-FR" sz="1600" dirty="0">
                <a:solidFill>
                  <a:srgbClr val="000000"/>
                </a:solidFill>
              </a:rPr>
              <a:t> Utilisés pour les applications de câblage de la dorsale et l'interconnexion des dispositifs d'infrastructure</a:t>
            </a:r>
          </a:p>
          <a:p>
            <a:pPr marL="342900" indent="-342900" algn="l" rtl="0">
              <a:buFont typeface="+mj-lt"/>
              <a:buAutoNum type="arabicPeriod"/>
            </a:pPr>
            <a:r>
              <a:rPr lang="fr-FR" sz="1600" b="1" dirty="0">
                <a:solidFill>
                  <a:srgbClr val="000000"/>
                </a:solidFill>
              </a:rPr>
              <a:t>FTTH (</a:t>
            </a:r>
            <a:r>
              <a:rPr lang="fr-FR" sz="1600" b="1" dirty="0" err="1">
                <a:solidFill>
                  <a:srgbClr val="000000"/>
                </a:solidFill>
              </a:rPr>
              <a:t>Fiber</a:t>
            </a:r>
            <a:r>
              <a:rPr lang="fr-FR" sz="1600" b="1" dirty="0">
                <a:solidFill>
                  <a:srgbClr val="000000"/>
                </a:solidFill>
              </a:rPr>
              <a:t>-to-the-Home) -</a:t>
            </a:r>
            <a:r>
              <a:rPr lang="fr-FR" sz="1600" dirty="0">
                <a:solidFill>
                  <a:srgbClr val="000000"/>
                </a:solidFill>
              </a:rPr>
              <a:t> Utilisé pour fournir des services à large bande toujours disponibles aux foyers et aux petites entreprises</a:t>
            </a:r>
          </a:p>
          <a:p>
            <a:pPr marL="342900" indent="-342900" algn="l" rtl="0">
              <a:buFont typeface="+mj-lt"/>
              <a:buAutoNum type="arabicPeriod"/>
            </a:pPr>
            <a:r>
              <a:rPr lang="fr-FR" sz="1600" b="1" dirty="0">
                <a:solidFill>
                  <a:srgbClr val="000000"/>
                </a:solidFill>
              </a:rPr>
              <a:t>Réseaux longue distance -</a:t>
            </a:r>
            <a:r>
              <a:rPr lang="fr-FR" sz="1600" dirty="0">
                <a:solidFill>
                  <a:srgbClr val="000000"/>
                </a:solidFill>
              </a:rPr>
              <a:t> Utilisés par les fournisseurs de services pour relier les pays et les villes</a:t>
            </a:r>
          </a:p>
          <a:p>
            <a:pPr marL="342900" indent="-342900" algn="l" rtl="0">
              <a:buFont typeface="+mj-lt"/>
              <a:buAutoNum type="arabicPeriod"/>
            </a:pPr>
            <a:r>
              <a:rPr lang="fr-FR" sz="1600" b="1" dirty="0">
                <a:solidFill>
                  <a:srgbClr val="FF0000"/>
                </a:solidFill>
              </a:rPr>
              <a:t>Réseaux de câbles sous-marins </a:t>
            </a:r>
            <a:r>
              <a:rPr lang="fr-FR" sz="1600" b="1" dirty="0">
                <a:solidFill>
                  <a:srgbClr val="000000"/>
                </a:solidFill>
              </a:rPr>
              <a:t>-</a:t>
            </a:r>
            <a:r>
              <a:rPr lang="fr-FR" sz="1600" dirty="0">
                <a:solidFill>
                  <a:srgbClr val="000000"/>
                </a:solidFill>
              </a:rPr>
              <a:t> Utilisés pour fournir des solutions fiables à haut débit et à grande capacité, capables de survivre dans des environnements sous-marins difficiles jusqu'à des distances transocéaniques.</a:t>
            </a:r>
            <a:r>
              <a:rPr lang="fr-FR" sz="1600" b="1" dirty="0">
                <a:solidFill>
                  <a:srgbClr val="000000"/>
                </a:solidFill>
              </a:rPr>
              <a:t> </a:t>
            </a:r>
          </a:p>
          <a:p>
            <a:pPr algn="l"/>
            <a:endParaRPr lang="en-US" sz="1600" dirty="0">
              <a:solidFill>
                <a:srgbClr val="000000"/>
              </a:solidFill>
            </a:endParaRPr>
          </a:p>
          <a:p>
            <a:pPr algn="l" rtl="0"/>
            <a:r>
              <a:rPr lang="fr-FR" sz="1600" dirty="0">
                <a:solidFill>
                  <a:srgbClr val="000000"/>
                </a:solidFill>
              </a:rPr>
              <a:t>Dans ce cours, nous nous intéressons principalement à l'utilisation de la fibre au sein de l'entreprise.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n-US" dirty="0"/>
              <a:t/>
            </a:r>
            <a:br>
              <a:rPr lang="en-US" dirty="0"/>
            </a:br>
            <a:r>
              <a:rPr lang="fr-FR" sz="2400"/>
              <a:t>Câbles à fibre optique </a:t>
            </a:r>
            <a:r>
              <a:rPr lang="fr-FR" sz="1600"/>
              <a:t> Connecteurs à fibre optique</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fr-FR" sz="1400">
                <a:solidFill>
                  <a:srgbClr val="000000"/>
                </a:solidFill>
              </a:rPr>
              <a:t>Connecteurs ST (Straight-Tip)</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fr-FR" sz="1400">
                <a:solidFill>
                  <a:srgbClr val="000000"/>
                </a:solidFill>
              </a:rPr>
              <a:t>Connecteurs SC (Subscriber Connector)</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fr-FR" sz="1400">
                <a:solidFill>
                  <a:srgbClr val="000000"/>
                </a:solidFill>
              </a:rPr>
              <a:t>Connecteurs LC (Lucent Connector) unidirectionnels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fr-FR" sz="1400">
                <a:solidFill>
                  <a:srgbClr val="000000"/>
                </a:solidFill>
              </a:rPr>
              <a:t>Connecteurs LC bidirectionnels multimodes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r>
              <a:rPr lang="en-US" dirty="0"/>
              <a:t/>
            </a:r>
            <a:br>
              <a:rPr lang="en-US" dirty="0"/>
            </a:br>
            <a:r>
              <a:rPr lang="fr-FR" sz="2400"/>
              <a:t>Cordons de brassage en fibre</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fr-FR" sz="1400">
                <a:solidFill>
                  <a:srgbClr val="000000"/>
                </a:solidFill>
              </a:rPr>
              <a:t>Cordon de brassage monomode LC-LC</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fr-FR" sz="1400">
                <a:solidFill>
                  <a:srgbClr val="000000"/>
                </a:solidFill>
              </a:rPr>
              <a:t>Cordon de brassage monomode ST-SC</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fr-FR" sz="1600">
                <a:solidFill>
                  <a:srgbClr val="000000"/>
                </a:solidFill>
                <a:latin typeface="+mn-lt"/>
              </a:rPr>
              <a:t>Une gaine jaune est utilisée pour les câbles à fibre optique monomodes et une gaine orange (ou aqua) pour les câbles multimodes</a:t>
            </a:r>
            <a:r>
              <a:rPr lang="fr-FR" sz="140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dirty="0">
                <a:solidFill>
                  <a:schemeClr val="accent5">
                    <a:lumMod val="40000"/>
                    <a:lumOff val="60000"/>
                  </a:schemeClr>
                </a:solidFill>
              </a:rPr>
              <a:t>4.1 Objectif de la couche </a:t>
            </a:r>
            <a:r>
              <a:rPr lang="fr-FR" dirty="0" smtClean="0">
                <a:solidFill>
                  <a:schemeClr val="accent5">
                    <a:lumMod val="40000"/>
                    <a:lumOff val="60000"/>
                  </a:schemeClr>
                </a:solidFill>
              </a:rPr>
              <a:t>physique</a:t>
            </a:r>
            <a:br>
              <a:rPr lang="fr-FR" dirty="0" smtClean="0">
                <a:solidFill>
                  <a:schemeClr val="accent5">
                    <a:lumMod val="40000"/>
                    <a:lumOff val="60000"/>
                  </a:schemeClr>
                </a:solidFill>
              </a:rPr>
            </a:br>
            <a:endParaRPr lang="fr-FR" dirty="0">
              <a:solidFill>
                <a:schemeClr val="accent5">
                  <a:lumMod val="40000"/>
                  <a:lumOff val="60000"/>
                </a:schemeClr>
              </a:solidFill>
            </a:endParaRPr>
          </a:p>
        </p:txBody>
      </p:sp>
      <p:sp>
        <p:nvSpPr>
          <p:cNvPr id="3" name="Rectangle 2"/>
          <p:cNvSpPr/>
          <p:nvPr/>
        </p:nvSpPr>
        <p:spPr>
          <a:xfrm>
            <a:off x="749301" y="2544286"/>
            <a:ext cx="7265166" cy="1477328"/>
          </a:xfrm>
          <a:prstGeom prst="rect">
            <a:avLst/>
          </a:prstGeom>
        </p:spPr>
        <p:txBody>
          <a:bodyPr wrap="square">
            <a:spAutoFit/>
          </a:bodyPr>
          <a:lstStyle/>
          <a:p>
            <a:pPr marL="285750" indent="-285750">
              <a:buFont typeface="Arial" panose="020B0604020202020204" pitchFamily="34" charset="0"/>
              <a:buChar char="•"/>
            </a:pPr>
            <a:r>
              <a:rPr lang="fr-FR" b="1" dirty="0">
                <a:solidFill>
                  <a:srgbClr val="FF0000"/>
                </a:solidFill>
              </a:rPr>
              <a:t>Quel type de connexion physique utilisent-ils dans leur maison ou leur travail?</a:t>
            </a:r>
          </a:p>
          <a:p>
            <a:pPr marL="285750" indent="-285750">
              <a:buFont typeface="Arial" panose="020B0604020202020204" pitchFamily="34" charset="0"/>
              <a:buChar char="•"/>
            </a:pPr>
            <a:r>
              <a:rPr lang="fr-FR" b="1" dirty="0">
                <a:solidFill>
                  <a:srgbClr val="FF0000"/>
                </a:solidFill>
              </a:rPr>
              <a:t>Avez-vous déjà remarqué la variété des connexions physiques utilisées dans un environnement professionnel typique?</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dirty="0"/>
              <a:t>Câblage en fibre optique</a:t>
            </a:r>
            <a:r>
              <a:rPr lang="en-US" dirty="0"/>
              <a:t/>
            </a:r>
            <a:br>
              <a:rPr lang="en-US" dirty="0"/>
            </a:br>
            <a:r>
              <a:rPr lang="fr-FR" sz="2400" dirty="0"/>
              <a:t>Fibre contre cuivre</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rtl="0">
              <a:spcBef>
                <a:spcPts val="0"/>
              </a:spcBef>
            </a:pPr>
            <a:r>
              <a:rPr lang="fr-FR" sz="1400" dirty="0">
                <a:solidFill>
                  <a:srgbClr val="000000"/>
                </a:solidFill>
              </a:rPr>
              <a:t>La fibre optique est principalement utilisée comme câblage de base pour un trafic élevé, point à point</a:t>
            </a:r>
          </a:p>
          <a:p>
            <a:pPr algn="l" rtl="0">
              <a:spcBef>
                <a:spcPts val="0"/>
              </a:spcBef>
            </a:pPr>
            <a:r>
              <a:rPr lang="fr-FR" sz="1400" dirty="0">
                <a:solidFill>
                  <a:srgbClr val="000000"/>
                </a:solidFill>
              </a:rPr>
              <a:t>les connexions entre les installations de distribution de données et pour l'interconnexion des bâtiments</a:t>
            </a:r>
          </a:p>
          <a:p>
            <a:pPr algn="l" rtl="0">
              <a:spcBef>
                <a:spcPts val="0"/>
              </a:spcBef>
            </a:pPr>
            <a:r>
              <a:rPr lang="fr-FR" sz="1400" dirty="0">
                <a:solidFill>
                  <a:srgbClr val="000000"/>
                </a:solidFill>
              </a:rPr>
              <a:t>dans les campus multi-bâtiments.</a:t>
            </a:r>
          </a:p>
          <a:p>
            <a:pPr algn="l"/>
            <a:endParaRPr lang="en-US" sz="1400" dirty="0">
              <a:solidFill>
                <a:srgbClr val="000000"/>
              </a:solidFill>
            </a:endParaRPr>
          </a:p>
          <a:p>
            <a:pPr algn="l"/>
            <a:endParaRPr lang="en-US" sz="14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1385429986"/>
              </p:ext>
            </p:extLst>
          </p:nvPr>
        </p:nvGraphicFramePr>
        <p:xfrm>
          <a:off x="431970" y="1534731"/>
          <a:ext cx="8280057" cy="360045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rtl="0" fontAlgn="ctr"/>
                      <a:r>
                        <a:rPr lang="fr-FR" sz="1200" b="1" dirty="0">
                          <a:effectLst/>
                        </a:rPr>
                        <a:t>Problèmes de mise en œuvre</a:t>
                      </a:r>
                    </a:p>
                  </a:txBody>
                  <a:tcPr marL="47625" marR="47625" marT="47625" marB="47625" anchor="ctr"/>
                </a:tc>
                <a:tc>
                  <a:txBody>
                    <a:bodyPr/>
                    <a:lstStyle/>
                    <a:p>
                      <a:pPr algn="l" rtl="0" fontAlgn="ctr"/>
                      <a:r>
                        <a:rPr lang="fr-FR" sz="1200" b="1">
                          <a:effectLst/>
                        </a:rPr>
                        <a:t>Câblage à paires torsadées non blindées (UTP)</a:t>
                      </a:r>
                    </a:p>
                  </a:txBody>
                  <a:tcPr marL="47625" marR="47625" marT="47625" marB="47625" anchor="ctr"/>
                </a:tc>
                <a:tc>
                  <a:txBody>
                    <a:bodyPr/>
                    <a:lstStyle/>
                    <a:p>
                      <a:pPr algn="l" rtl="0" fontAlgn="ctr"/>
                      <a:r>
                        <a:rPr lang="fr-FR" sz="1200" b="1">
                          <a:effectLst/>
                        </a:rPr>
                        <a:t>Câblage à fibre optique</a:t>
                      </a:r>
                    </a:p>
                  </a:txBody>
                  <a:tcPr marL="47625" marR="47625" marT="47625" marB="47625" anchor="ctr"/>
                </a:tc>
                <a:extLst>
                  <a:ext uri="{0D108BD9-81ED-4DB2-BD59-A6C34878D82A}">
                    <a16:rowId xmlns:a16="http://schemas.microsoft.com/office/drawing/2014/main" val="2863137053"/>
                  </a:ext>
                </a:extLst>
              </a:tr>
              <a:tr h="370840">
                <a:tc>
                  <a:txBody>
                    <a:bodyPr/>
                    <a:lstStyle/>
                    <a:p>
                      <a:pPr rtl="0" fontAlgn="ctr"/>
                      <a:r>
                        <a:rPr lang="fr-FR" sz="1200" b="0">
                          <a:solidFill>
                            <a:srgbClr val="000000"/>
                          </a:solidFill>
                          <a:effectLst/>
                        </a:rPr>
                        <a:t>Bande passante</a:t>
                      </a:r>
                    </a:p>
                  </a:txBody>
                  <a:tcPr marL="47625" marR="47625" marT="47625" marB="47625" anchor="ctr"/>
                </a:tc>
                <a:tc>
                  <a:txBody>
                    <a:bodyPr/>
                    <a:lstStyle/>
                    <a:p>
                      <a:pPr rtl="0" fontAlgn="ctr"/>
                      <a:r>
                        <a:rPr lang="fr-FR" sz="1200" b="0">
                          <a:solidFill>
                            <a:srgbClr val="000000"/>
                          </a:solidFill>
                          <a:effectLst/>
                        </a:rPr>
                        <a:t>10 Mbit/s - 10 Gbit/s</a:t>
                      </a:r>
                    </a:p>
                  </a:txBody>
                  <a:tcPr marL="47625" marR="47625" marT="47625" marB="47625" anchor="ctr"/>
                </a:tc>
                <a:tc>
                  <a:txBody>
                    <a:bodyPr/>
                    <a:lstStyle/>
                    <a:p>
                      <a:pPr rtl="0" fontAlgn="ctr"/>
                      <a:r>
                        <a:rPr lang="fr-FR" sz="1200" b="0">
                          <a:solidFill>
                            <a:srgbClr val="000000"/>
                          </a:solidFill>
                          <a:effectLst/>
                        </a:rPr>
                        <a:t>10 Mbit/s - 100 Gbit/s</a:t>
                      </a:r>
                    </a:p>
                  </a:txBody>
                  <a:tcPr marL="47625" marR="47625" marT="47625" marB="47625" anchor="ctr"/>
                </a:tc>
                <a:extLst>
                  <a:ext uri="{0D108BD9-81ED-4DB2-BD59-A6C34878D82A}">
                    <a16:rowId xmlns:a16="http://schemas.microsoft.com/office/drawing/2014/main" val="3114237156"/>
                  </a:ext>
                </a:extLst>
              </a:tr>
              <a:tr h="370840">
                <a:tc>
                  <a:txBody>
                    <a:bodyPr/>
                    <a:lstStyle/>
                    <a:p>
                      <a:pPr rtl="0" fontAlgn="ctr"/>
                      <a:r>
                        <a:rPr lang="fr-FR" sz="1200" b="0">
                          <a:solidFill>
                            <a:srgbClr val="000000"/>
                          </a:solidFill>
                          <a:effectLst/>
                        </a:rPr>
                        <a:t>Distance</a:t>
                      </a:r>
                    </a:p>
                  </a:txBody>
                  <a:tcPr marL="47625" marR="47625" marT="47625" marB="47625" anchor="ctr"/>
                </a:tc>
                <a:tc>
                  <a:txBody>
                    <a:bodyPr/>
                    <a:lstStyle/>
                    <a:p>
                      <a:pPr rtl="0" fontAlgn="ctr"/>
                      <a:r>
                        <a:rPr lang="fr-FR" sz="1200" b="0">
                          <a:solidFill>
                            <a:srgbClr val="000000"/>
                          </a:solidFill>
                          <a:effectLst/>
                        </a:rPr>
                        <a:t>Relativement courte (1 à 100 mètres)</a:t>
                      </a:r>
                    </a:p>
                  </a:txBody>
                  <a:tcPr marL="47625" marR="47625" marT="47625" marB="47625" anchor="ctr"/>
                </a:tc>
                <a:tc>
                  <a:txBody>
                    <a:bodyPr/>
                    <a:lstStyle/>
                    <a:p>
                      <a:pPr rtl="0" fontAlgn="ctr"/>
                      <a:r>
                        <a:rPr lang="fr-FR" sz="1200" b="0">
                          <a:solidFill>
                            <a:srgbClr val="000000"/>
                          </a:solidFill>
                          <a:effectLst/>
                        </a:rPr>
                        <a:t>Relativement longue (1 à 100 000 mètres)</a:t>
                      </a:r>
                    </a:p>
                  </a:txBody>
                  <a:tcPr marL="47625" marR="47625" marT="47625" marB="47625" anchor="ctr"/>
                </a:tc>
                <a:extLst>
                  <a:ext uri="{0D108BD9-81ED-4DB2-BD59-A6C34878D82A}">
                    <a16:rowId xmlns:a16="http://schemas.microsoft.com/office/drawing/2014/main" val="2135285250"/>
                  </a:ext>
                </a:extLst>
              </a:tr>
              <a:tr h="370840">
                <a:tc>
                  <a:txBody>
                    <a:bodyPr/>
                    <a:lstStyle/>
                    <a:p>
                      <a:pPr rtl="0" fontAlgn="ctr"/>
                      <a:r>
                        <a:rPr lang="fr-FR" sz="1200" b="0">
                          <a:solidFill>
                            <a:srgbClr val="000000"/>
                          </a:solidFill>
                          <a:effectLst/>
                        </a:rPr>
                        <a:t>Résistance aux perturbations électromagnétiques et radioélectriques</a:t>
                      </a:r>
                    </a:p>
                  </a:txBody>
                  <a:tcPr marL="47625" marR="47625" marT="47625" marB="47625" anchor="ctr"/>
                </a:tc>
                <a:tc>
                  <a:txBody>
                    <a:bodyPr/>
                    <a:lstStyle/>
                    <a:p>
                      <a:pPr rtl="0" fontAlgn="ctr"/>
                      <a:r>
                        <a:rPr lang="fr-FR" sz="1200" b="0">
                          <a:solidFill>
                            <a:srgbClr val="000000"/>
                          </a:solidFill>
                          <a:effectLst/>
                        </a:rPr>
                        <a:t>Faible</a:t>
                      </a:r>
                    </a:p>
                  </a:txBody>
                  <a:tcPr marL="47625" marR="47625" marT="47625" marB="47625" anchor="ctr"/>
                </a:tc>
                <a:tc>
                  <a:txBody>
                    <a:bodyPr/>
                    <a:lstStyle/>
                    <a:p>
                      <a:pPr rtl="0" fontAlgn="ctr"/>
                      <a:r>
                        <a:rPr lang="fr-FR" sz="1200" b="0">
                          <a:solidFill>
                            <a:srgbClr val="000000"/>
                          </a:solidFill>
                          <a:effectLst/>
                        </a:rPr>
                        <a:t>Haute (résistance totale)</a:t>
                      </a:r>
                    </a:p>
                  </a:txBody>
                  <a:tcPr marL="47625" marR="47625" marT="47625" marB="47625" anchor="ctr"/>
                </a:tc>
                <a:extLst>
                  <a:ext uri="{0D108BD9-81ED-4DB2-BD59-A6C34878D82A}">
                    <a16:rowId xmlns:a16="http://schemas.microsoft.com/office/drawing/2014/main" val="2960717250"/>
                  </a:ext>
                </a:extLst>
              </a:tr>
              <a:tr h="370840">
                <a:tc>
                  <a:txBody>
                    <a:bodyPr/>
                    <a:lstStyle/>
                    <a:p>
                      <a:pPr rtl="0" fontAlgn="ctr"/>
                      <a:r>
                        <a:rPr lang="fr-FR" sz="1200" b="0">
                          <a:solidFill>
                            <a:srgbClr val="000000"/>
                          </a:solidFill>
                          <a:effectLst/>
                        </a:rPr>
                        <a:t>Résistance aux risques électriques</a:t>
                      </a:r>
                    </a:p>
                  </a:txBody>
                  <a:tcPr marL="47625" marR="47625" marT="47625" marB="47625" anchor="ctr"/>
                </a:tc>
                <a:tc>
                  <a:txBody>
                    <a:bodyPr/>
                    <a:lstStyle/>
                    <a:p>
                      <a:pPr rtl="0" fontAlgn="ctr"/>
                      <a:r>
                        <a:rPr lang="fr-FR" sz="1200" b="0">
                          <a:solidFill>
                            <a:srgbClr val="000000"/>
                          </a:solidFill>
                          <a:effectLst/>
                        </a:rPr>
                        <a:t>Faible</a:t>
                      </a:r>
                    </a:p>
                  </a:txBody>
                  <a:tcPr marL="47625" marR="47625" marT="47625" marB="47625" anchor="ctr"/>
                </a:tc>
                <a:tc>
                  <a:txBody>
                    <a:bodyPr/>
                    <a:lstStyle/>
                    <a:p>
                      <a:pPr rtl="0" fontAlgn="ctr"/>
                      <a:r>
                        <a:rPr lang="fr-FR" sz="1200" b="0">
                          <a:solidFill>
                            <a:srgbClr val="000000"/>
                          </a:solidFill>
                          <a:effectLst/>
                        </a:rPr>
                        <a:t>Haute (résistance totale)</a:t>
                      </a:r>
                    </a:p>
                  </a:txBody>
                  <a:tcPr marL="47625" marR="47625" marT="47625" marB="47625" anchor="ctr"/>
                </a:tc>
                <a:extLst>
                  <a:ext uri="{0D108BD9-81ED-4DB2-BD59-A6C34878D82A}">
                    <a16:rowId xmlns:a16="http://schemas.microsoft.com/office/drawing/2014/main" val="2027643397"/>
                  </a:ext>
                </a:extLst>
              </a:tr>
              <a:tr h="370840">
                <a:tc>
                  <a:txBody>
                    <a:bodyPr/>
                    <a:lstStyle/>
                    <a:p>
                      <a:pPr rtl="0" fontAlgn="ctr"/>
                      <a:r>
                        <a:rPr lang="fr-FR" sz="1200" b="0">
                          <a:solidFill>
                            <a:srgbClr val="000000"/>
                          </a:solidFill>
                          <a:effectLst/>
                        </a:rPr>
                        <a:t>Coûts des supports et des connecteurs</a:t>
                      </a:r>
                    </a:p>
                  </a:txBody>
                  <a:tcPr marL="47625" marR="47625" marT="47625" marB="47625" anchor="ctr"/>
                </a:tc>
                <a:tc>
                  <a:txBody>
                    <a:bodyPr/>
                    <a:lstStyle/>
                    <a:p>
                      <a:pPr rtl="0" fontAlgn="ctr"/>
                      <a:r>
                        <a:rPr lang="fr-FR" sz="1200" b="0">
                          <a:solidFill>
                            <a:srgbClr val="000000"/>
                          </a:solidFill>
                          <a:effectLst/>
                        </a:rPr>
                        <a:t>Moins élevé</a:t>
                      </a:r>
                    </a:p>
                  </a:txBody>
                  <a:tcPr marL="47625" marR="47625" marT="47625" marB="47625" anchor="ctr"/>
                </a:tc>
                <a:tc>
                  <a:txBody>
                    <a:bodyPr/>
                    <a:lstStyle/>
                    <a:p>
                      <a:pPr rtl="0" fontAlgn="ctr"/>
                      <a:r>
                        <a:rPr lang="fr-FR" sz="1200" b="0">
                          <a:solidFill>
                            <a:srgbClr val="000000"/>
                          </a:solidFill>
                          <a:effectLst/>
                        </a:rPr>
                        <a:t>Plus élevé</a:t>
                      </a:r>
                    </a:p>
                  </a:txBody>
                  <a:tcPr marL="47625" marR="47625" marT="47625" marB="47625" anchor="ctr"/>
                </a:tc>
                <a:extLst>
                  <a:ext uri="{0D108BD9-81ED-4DB2-BD59-A6C34878D82A}">
                    <a16:rowId xmlns:a16="http://schemas.microsoft.com/office/drawing/2014/main" val="4021883645"/>
                  </a:ext>
                </a:extLst>
              </a:tr>
              <a:tr h="370840">
                <a:tc>
                  <a:txBody>
                    <a:bodyPr/>
                    <a:lstStyle/>
                    <a:p>
                      <a:pPr rtl="0" fontAlgn="ctr"/>
                      <a:r>
                        <a:rPr lang="fr-FR" sz="1200" b="0">
                          <a:solidFill>
                            <a:srgbClr val="000000"/>
                          </a:solidFill>
                          <a:effectLst/>
                        </a:rPr>
                        <a:t>Compétences requises pour l'installation</a:t>
                      </a:r>
                    </a:p>
                  </a:txBody>
                  <a:tcPr marL="47625" marR="47625" marT="47625" marB="47625" anchor="ctr"/>
                </a:tc>
                <a:tc>
                  <a:txBody>
                    <a:bodyPr/>
                    <a:lstStyle/>
                    <a:p>
                      <a:pPr rtl="0" fontAlgn="ctr"/>
                      <a:r>
                        <a:rPr lang="fr-FR" sz="1200" b="0">
                          <a:solidFill>
                            <a:srgbClr val="000000"/>
                          </a:solidFill>
                          <a:effectLst/>
                        </a:rPr>
                        <a:t>Moins élevé</a:t>
                      </a:r>
                    </a:p>
                  </a:txBody>
                  <a:tcPr marL="47625" marR="47625" marT="47625" marB="47625" anchor="ctr"/>
                </a:tc>
                <a:tc>
                  <a:txBody>
                    <a:bodyPr/>
                    <a:lstStyle/>
                    <a:p>
                      <a:pPr rtl="0" fontAlgn="ctr"/>
                      <a:r>
                        <a:rPr lang="fr-FR" sz="1200" b="0">
                          <a:solidFill>
                            <a:srgbClr val="000000"/>
                          </a:solidFill>
                          <a:effectLst/>
                        </a:rPr>
                        <a:t>Plus élevé</a:t>
                      </a:r>
                    </a:p>
                  </a:txBody>
                  <a:tcPr marL="47625" marR="47625" marT="47625" marB="47625" anchor="ctr"/>
                </a:tc>
                <a:extLst>
                  <a:ext uri="{0D108BD9-81ED-4DB2-BD59-A6C34878D82A}">
                    <a16:rowId xmlns:a16="http://schemas.microsoft.com/office/drawing/2014/main" val="1856916499"/>
                  </a:ext>
                </a:extLst>
              </a:tr>
              <a:tr h="370840">
                <a:tc>
                  <a:txBody>
                    <a:bodyPr/>
                    <a:lstStyle/>
                    <a:p>
                      <a:pPr rtl="0" fontAlgn="ctr"/>
                      <a:r>
                        <a:rPr lang="fr-FR" sz="1200" b="0">
                          <a:solidFill>
                            <a:srgbClr val="000000"/>
                          </a:solidFill>
                          <a:effectLst/>
                        </a:rPr>
                        <a:t>Précautions à prendre concernant la sécurité</a:t>
                      </a:r>
                    </a:p>
                  </a:txBody>
                  <a:tcPr marL="47625" marR="47625" marT="47625" marB="47625" anchor="ctr"/>
                </a:tc>
                <a:tc>
                  <a:txBody>
                    <a:bodyPr/>
                    <a:lstStyle/>
                    <a:p>
                      <a:pPr rtl="0" fontAlgn="ctr"/>
                      <a:r>
                        <a:rPr lang="fr-FR" sz="1200" b="0">
                          <a:solidFill>
                            <a:srgbClr val="000000"/>
                          </a:solidFill>
                          <a:effectLst/>
                        </a:rPr>
                        <a:t>Moins élevé</a:t>
                      </a:r>
                    </a:p>
                  </a:txBody>
                  <a:tcPr marL="47625" marR="47625" marT="47625" marB="47625" anchor="ctr"/>
                </a:tc>
                <a:tc>
                  <a:txBody>
                    <a:bodyPr/>
                    <a:lstStyle/>
                    <a:p>
                      <a:pPr rtl="0" fontAlgn="ctr"/>
                      <a:r>
                        <a:rPr lang="fr-FR" sz="1200" b="0" dirty="0">
                          <a:solidFill>
                            <a:srgbClr val="000000"/>
                          </a:solidFill>
                          <a:effectLst/>
                        </a:rPr>
                        <a:t>Plus élevé</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4.6 Supports sans fil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r>
              <a:rPr lang="en-US" dirty="0"/>
              <a:t/>
            </a:r>
            <a:br>
              <a:rPr lang="en-US" dirty="0"/>
            </a:br>
            <a:r>
              <a:rPr lang="fr-FR" sz="2400"/>
              <a:t>Propriétés des supports sans fil</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fr-FR" sz="1800">
                <a:solidFill>
                  <a:srgbClr val="000000"/>
                </a:solidFill>
              </a:rPr>
              <a:t>Il transporte des signaux électromagnétiques représentant des chiffres binaires en utilisant des fréquences radio ou micro-ondes. Cela offre la plus grande option de mobilité. Le nombre de connexions sans fil continue d'augmenter.</a:t>
            </a:r>
          </a:p>
          <a:p>
            <a:pPr marL="0" indent="0" algn="l"/>
            <a:endParaRPr lang="en-US" sz="1800" dirty="0">
              <a:solidFill>
                <a:srgbClr val="000000"/>
              </a:solidFill>
            </a:endParaRPr>
          </a:p>
          <a:p>
            <a:pPr marL="0" indent="0" algn="l" rtl="0"/>
            <a:r>
              <a:rPr lang="fr-FR" sz="1800">
                <a:solidFill>
                  <a:srgbClr val="000000"/>
                </a:solidFill>
              </a:rPr>
              <a:t>Certaines des limites du sans-fil:</a:t>
            </a:r>
          </a:p>
          <a:p>
            <a:pPr marL="358835" lvl="1" indent="-285750" rtl="0">
              <a:buFont typeface="Arial" panose="020B0604020202020204" pitchFamily="34" charset="0"/>
              <a:buChar char="•"/>
            </a:pPr>
            <a:r>
              <a:rPr lang="fr-FR" sz="1600" b="1">
                <a:solidFill>
                  <a:srgbClr val="000000"/>
                </a:solidFill>
              </a:rPr>
              <a:t>Zone de couverture</a:t>
            </a:r>
            <a:r>
              <a:rPr lang="fr-FR" sz="1600">
                <a:solidFill>
                  <a:srgbClr val="000000"/>
                </a:solidFill>
              </a:rPr>
              <a:t> - La couverture effective peut être fortement influencée par les caractéristiques physiques du lieu de déploiement.</a:t>
            </a:r>
          </a:p>
          <a:p>
            <a:pPr marL="358835" lvl="1" indent="-285750" rtl="0">
              <a:buFont typeface="Arial" panose="020B0604020202020204" pitchFamily="34" charset="0"/>
              <a:buChar char="•"/>
            </a:pPr>
            <a:r>
              <a:rPr lang="fr-FR" sz="1600" b="1">
                <a:solidFill>
                  <a:srgbClr val="000000"/>
                </a:solidFill>
              </a:rPr>
              <a:t>Interférence</a:t>
            </a:r>
            <a:r>
              <a:rPr lang="fr-FR" sz="1600">
                <a:solidFill>
                  <a:srgbClr val="000000"/>
                </a:solidFill>
              </a:rPr>
              <a:t> - Le sans-fil est sensible aux interférences et peut être perturbé par de nombreux appareils courants.</a:t>
            </a:r>
          </a:p>
          <a:p>
            <a:pPr marL="358835" lvl="1" indent="-285750" rtl="0">
              <a:buFont typeface="Arial" panose="020B0604020202020204" pitchFamily="34" charset="0"/>
              <a:buChar char="•"/>
            </a:pPr>
            <a:r>
              <a:rPr lang="fr-FR" sz="1600" b="1">
                <a:solidFill>
                  <a:srgbClr val="000000"/>
                </a:solidFill>
              </a:rPr>
              <a:t>Sécurité</a:t>
            </a:r>
            <a:r>
              <a:rPr lang="fr-FR" sz="1600">
                <a:solidFill>
                  <a:srgbClr val="000000"/>
                </a:solidFill>
              </a:rPr>
              <a:t> - La couverture des communications sans fil ne nécessite aucun accès à un support physique, de sorte que tout le monde peut avoir accès à la transmission.</a:t>
            </a:r>
          </a:p>
          <a:p>
            <a:pPr marL="358835" lvl="1" indent="-285750" rtl="0">
              <a:buFont typeface="Arial" panose="020B0604020202020204" pitchFamily="34" charset="0"/>
              <a:buChar char="•"/>
            </a:pPr>
            <a:r>
              <a:rPr lang="fr-FR" sz="1600" b="1">
                <a:solidFill>
                  <a:srgbClr val="000000"/>
                </a:solidFill>
              </a:rPr>
              <a:t>Support partagé</a:t>
            </a:r>
            <a:r>
              <a:rPr lang="fr-FR" sz="1600">
                <a:solidFill>
                  <a:srgbClr val="000000"/>
                </a:solidFill>
              </a:rPr>
              <a:t> - Les réseaux locaux sans fil (WLAN) fonctionnent en semi-duplex, ce qui signifie qu'un seul appareil peut envoyer ou recevoir à la fois. L'accès simultané de nombreux utilisateurs au WLAN entraîne une réduction de la bande passante pour chaque utilisateur.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r>
              <a:rPr lang="en-US" dirty="0"/>
              <a:t/>
            </a:r>
            <a:br>
              <a:rPr lang="en-US" dirty="0"/>
            </a:br>
            <a:r>
              <a:rPr lang="fr-FR" sz="2400"/>
              <a:t>Types de support sans fil</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fr-FR" sz="1400" dirty="0">
                <a:solidFill>
                  <a:srgbClr val="000000"/>
                </a:solidFill>
              </a:rPr>
              <a:t>Les normes de l'IEEE et du secteur des télécommunications pour les communications de données sans </a:t>
            </a:r>
            <a:r>
              <a:rPr lang="fr-FR" sz="1400" dirty="0" smtClean="0">
                <a:solidFill>
                  <a:srgbClr val="000000"/>
                </a:solidFill>
              </a:rPr>
              <a:t>fil couvrent </a:t>
            </a:r>
            <a:r>
              <a:rPr lang="fr-FR" sz="1400" dirty="0">
                <a:solidFill>
                  <a:srgbClr val="000000"/>
                </a:solidFill>
              </a:rPr>
              <a:t>à la fois la liaison de données </a:t>
            </a:r>
            <a:r>
              <a:rPr lang="fr-FR" sz="1400" dirty="0" smtClean="0">
                <a:solidFill>
                  <a:srgbClr val="000000"/>
                </a:solidFill>
              </a:rPr>
              <a:t>et </a:t>
            </a:r>
            <a:r>
              <a:rPr lang="fr-FR" sz="1400" dirty="0">
                <a:solidFill>
                  <a:srgbClr val="000000"/>
                </a:solidFill>
              </a:rPr>
              <a:t>les couches physiques</a:t>
            </a:r>
            <a:r>
              <a:rPr lang="fr-FR" sz="1400" dirty="0" smtClean="0">
                <a:solidFill>
                  <a:srgbClr val="000000"/>
                </a:solidFill>
              </a:rPr>
              <a:t>.</a:t>
            </a:r>
          </a:p>
          <a:p>
            <a:pPr marL="0" algn="l" rtl="0">
              <a:spcBef>
                <a:spcPts val="0"/>
              </a:spcBef>
            </a:pPr>
            <a:r>
              <a:rPr lang="fr-FR" sz="1400" dirty="0" smtClean="0">
                <a:solidFill>
                  <a:srgbClr val="000000"/>
                </a:solidFill>
              </a:rPr>
              <a:t> </a:t>
            </a:r>
            <a:r>
              <a:rPr lang="fr-FR" sz="1400" dirty="0">
                <a:solidFill>
                  <a:srgbClr val="000000"/>
                </a:solidFill>
              </a:rPr>
              <a:t>Dans chacune de ces </a:t>
            </a:r>
            <a:r>
              <a:rPr lang="fr-FR" sz="1400" dirty="0" smtClean="0">
                <a:solidFill>
                  <a:srgbClr val="000000"/>
                </a:solidFill>
              </a:rPr>
              <a:t>normes, les </a:t>
            </a:r>
            <a:r>
              <a:rPr lang="fr-FR" sz="1400" dirty="0">
                <a:solidFill>
                  <a:srgbClr val="000000"/>
                </a:solidFill>
              </a:rPr>
              <a:t>spécifications de la couche physique dictent :</a:t>
            </a:r>
          </a:p>
          <a:p>
            <a:pPr marL="285750" indent="-285750" algn="l" rtl="0">
              <a:buFont typeface="Arial" panose="020B0604020202020204" pitchFamily="34" charset="0"/>
              <a:buChar char="•"/>
            </a:pPr>
            <a:r>
              <a:rPr lang="fr-FR" sz="1400" dirty="0">
                <a:solidFill>
                  <a:srgbClr val="000000"/>
                </a:solidFill>
              </a:rPr>
              <a:t>Méthodes de codage des données en signaux radio</a:t>
            </a:r>
          </a:p>
          <a:p>
            <a:pPr marL="285750" indent="-285750" algn="l" rtl="0">
              <a:buFont typeface="Arial" panose="020B0604020202020204" pitchFamily="34" charset="0"/>
              <a:buChar char="•"/>
            </a:pPr>
            <a:r>
              <a:rPr lang="fr-FR" sz="1400" dirty="0">
                <a:solidFill>
                  <a:srgbClr val="000000"/>
                </a:solidFill>
              </a:rPr>
              <a:t>la fréquence et la puissance de transmission</a:t>
            </a:r>
          </a:p>
          <a:p>
            <a:pPr marL="285750" indent="-285750" algn="l" rtl="0">
              <a:buFont typeface="Arial" panose="020B0604020202020204" pitchFamily="34" charset="0"/>
              <a:buChar char="•"/>
            </a:pPr>
            <a:r>
              <a:rPr lang="fr-FR" sz="1400" dirty="0">
                <a:solidFill>
                  <a:srgbClr val="000000"/>
                </a:solidFill>
              </a:rPr>
              <a:t>les besoins relatifs à la réception et au décodage des signaux</a:t>
            </a:r>
          </a:p>
          <a:p>
            <a:pPr marL="285750" indent="-285750" algn="l" rtl="0">
              <a:buFont typeface="Arial" panose="020B0604020202020204" pitchFamily="34" charset="0"/>
              <a:buChar char="•"/>
            </a:pPr>
            <a:r>
              <a:rPr lang="fr-FR" sz="1400" dirty="0">
                <a:solidFill>
                  <a:srgbClr val="000000"/>
                </a:solidFill>
              </a:rPr>
              <a:t>la conception et la mise en service des antennes.</a:t>
            </a:r>
          </a:p>
          <a:p>
            <a:pPr algn="l"/>
            <a:endParaRPr lang="en-US" sz="1400" dirty="0">
              <a:solidFill>
                <a:srgbClr val="000000"/>
              </a:solidFill>
            </a:endParaRPr>
          </a:p>
          <a:p>
            <a:pPr algn="l" rtl="0"/>
            <a:r>
              <a:rPr lang="fr-FR" sz="1400" dirty="0">
                <a:solidFill>
                  <a:srgbClr val="000000"/>
                </a:solidFill>
              </a:rPr>
              <a:t>Normes du sans fil:</a:t>
            </a:r>
          </a:p>
          <a:p>
            <a:pPr marL="285750" indent="-285750" algn="l" rtl="0">
              <a:buFont typeface="Arial" panose="020B0604020202020204" pitchFamily="34" charset="0"/>
              <a:buChar char="•"/>
            </a:pPr>
            <a:r>
              <a:rPr lang="fr-FR" sz="1400" b="1" dirty="0">
                <a:solidFill>
                  <a:srgbClr val="000000"/>
                </a:solidFill>
              </a:rPr>
              <a:t>Wi-Fi (IEEE 802.11) </a:t>
            </a:r>
            <a:r>
              <a:rPr lang="fr-FR" sz="1400" dirty="0">
                <a:solidFill>
                  <a:srgbClr val="000000"/>
                </a:solidFill>
              </a:rPr>
              <a:t>- Technologie LAN sans fil (WLAN)</a:t>
            </a:r>
          </a:p>
          <a:p>
            <a:pPr marL="285750" indent="-285750" algn="l" rtl="0">
              <a:buFont typeface="Arial" panose="020B0604020202020204" pitchFamily="34" charset="0"/>
              <a:buChar char="•"/>
            </a:pPr>
            <a:r>
              <a:rPr lang="fr-FR" sz="1400" b="1" dirty="0">
                <a:solidFill>
                  <a:srgbClr val="000000"/>
                </a:solidFill>
              </a:rPr>
              <a:t>Bluetooth (IEEE 802.15) </a:t>
            </a:r>
            <a:r>
              <a:rPr lang="fr-FR" sz="1400" dirty="0">
                <a:solidFill>
                  <a:srgbClr val="000000"/>
                </a:solidFill>
              </a:rPr>
              <a:t>- Norme WPAN (Wireless </a:t>
            </a:r>
            <a:r>
              <a:rPr lang="fr-FR" sz="1400" dirty="0" err="1">
                <a:solidFill>
                  <a:srgbClr val="000000"/>
                </a:solidFill>
              </a:rPr>
              <a:t>Personal</a:t>
            </a:r>
            <a:r>
              <a:rPr lang="fr-FR" sz="1400" dirty="0">
                <a:solidFill>
                  <a:srgbClr val="000000"/>
                </a:solidFill>
              </a:rPr>
              <a:t> Area Network)</a:t>
            </a:r>
          </a:p>
          <a:p>
            <a:pPr marL="285750" indent="-285750" algn="l" rtl="0">
              <a:buFont typeface="Arial" panose="020B0604020202020204" pitchFamily="34" charset="0"/>
              <a:buChar char="•"/>
            </a:pPr>
            <a:r>
              <a:rPr lang="fr-FR" sz="1400" b="1" dirty="0" err="1">
                <a:solidFill>
                  <a:srgbClr val="000000"/>
                </a:solidFill>
              </a:rPr>
              <a:t>WiMAX</a:t>
            </a:r>
            <a:r>
              <a:rPr lang="fr-FR" sz="1400" b="1" dirty="0">
                <a:solidFill>
                  <a:srgbClr val="000000"/>
                </a:solidFill>
              </a:rPr>
              <a:t> (IEEE 802.16) </a:t>
            </a:r>
            <a:r>
              <a:rPr lang="fr-FR" sz="1400" dirty="0">
                <a:solidFill>
                  <a:srgbClr val="000000"/>
                </a:solidFill>
              </a:rPr>
              <a:t>- Utilise une topologie point à multipoint pour fournir un accès sans fil à large </a:t>
            </a:r>
            <a:r>
              <a:rPr lang="fr-FR" sz="1400" dirty="0" smtClean="0">
                <a:solidFill>
                  <a:srgbClr val="000000"/>
                </a:solidFill>
              </a:rPr>
              <a:t>bande</a:t>
            </a:r>
            <a:endParaRPr lang="fr-FR" sz="1400" dirty="0">
              <a:solidFill>
                <a:srgbClr val="000000"/>
              </a:solidFill>
            </a:endParaRP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r>
              <a:rPr lang="en-US" dirty="0"/>
              <a:t/>
            </a:r>
            <a:br>
              <a:rPr lang="en-US" dirty="0"/>
            </a:br>
            <a:r>
              <a:rPr lang="fr-FR" sz="2400"/>
              <a:t>LAN sans fil</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fr-FR" sz="1800">
                <a:solidFill>
                  <a:srgbClr val="000000"/>
                </a:solidFill>
              </a:rPr>
              <a:t>En général, un réseau local sans fil (WLAN) nécessite les dispositifs suivants :</a:t>
            </a:r>
          </a:p>
          <a:p>
            <a:pPr marL="342900" indent="-342900" algn="l" rtl="0">
              <a:buFont typeface="Arial" panose="020B0604020202020204" pitchFamily="34" charset="0"/>
              <a:buChar char="•"/>
            </a:pPr>
            <a:r>
              <a:rPr lang="fr-FR" sz="1800" b="1">
                <a:solidFill>
                  <a:srgbClr val="000000"/>
                </a:solidFill>
              </a:rPr>
              <a:t>Point d'accès sans fil (AP) </a:t>
            </a:r>
            <a:r>
              <a:rPr lang="fr-FR" sz="1800">
                <a:solidFill>
                  <a:srgbClr val="000000"/>
                </a:solidFill>
              </a:rPr>
              <a:t>- Concentrer les signaux sans fil des utilisateurs et se connecter à l'infrastructure de réseau existante basée sur le cuivre</a:t>
            </a:r>
          </a:p>
          <a:p>
            <a:pPr marL="342900" indent="-342900" algn="l" rtl="0">
              <a:buFont typeface="Arial" panose="020B0604020202020204" pitchFamily="34" charset="0"/>
              <a:buChar char="•"/>
            </a:pPr>
            <a:r>
              <a:rPr lang="fr-FR" sz="1800" b="1">
                <a:solidFill>
                  <a:srgbClr val="000000"/>
                </a:solidFill>
              </a:rPr>
              <a:t>Adaptateurs NIC sans fil </a:t>
            </a:r>
            <a:r>
              <a:rPr lang="fr-FR" sz="1800">
                <a:solidFill>
                  <a:srgbClr val="000000"/>
                </a:solidFill>
              </a:rPr>
              <a:t>- Fournissent une capacité de communication sans fil aux hôtes du réseau</a:t>
            </a:r>
          </a:p>
          <a:p>
            <a:pPr marL="0" indent="0" algn="l"/>
            <a:endParaRPr lang="en-US" sz="1800" dirty="0">
              <a:solidFill>
                <a:srgbClr val="000000"/>
              </a:solidFill>
            </a:endParaRPr>
          </a:p>
          <a:p>
            <a:pPr marL="0" indent="0" algn="l" rtl="0"/>
            <a:r>
              <a:rPr lang="fr-FR" sz="1800">
                <a:solidFill>
                  <a:srgbClr val="000000"/>
                </a:solidFill>
              </a:rPr>
              <a:t>Il existe un certain nombre de normes WLAN. Lors de l'achat d'équipement WLAN, assurez-vous de la compatibilité et de l'interopérabilité.</a:t>
            </a:r>
          </a:p>
          <a:p>
            <a:pPr marL="0" indent="0" algn="l"/>
            <a:endParaRPr lang="en-US" sz="1800" dirty="0">
              <a:solidFill>
                <a:srgbClr val="000000"/>
              </a:solidFill>
            </a:endParaRPr>
          </a:p>
          <a:p>
            <a:pPr marL="0" indent="0" algn="l" rtl="0"/>
            <a:r>
              <a:rPr lang="fr-FR" sz="1800">
                <a:solidFill>
                  <a:srgbClr val="000000"/>
                </a:solidFill>
              </a:rPr>
              <a:t>Les administrateurs de réseau doivent élaborer et appliquer des politiques et des processus de sécurité rigoureux pour protéger les réseaux locaux sans fil contre les accès non autorisés et les dommages.</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4.7 Module pratique et questionnaire</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rtl="0">
              <a:spcBef>
                <a:spcPts val="0"/>
              </a:spcBef>
              <a:spcAft>
                <a:spcPts val="0"/>
              </a:spcAft>
              <a:buFont typeface="Arial" panose="020B0604020202020204" pitchFamily="34" charset="0"/>
              <a:buChar char="•"/>
            </a:pPr>
            <a:r>
              <a:rPr lang="fr-FR" sz="1600"/>
              <a:t>Avant qu'une communication par réseau puisse avoir lieu, une connexion physique à un réseau local, câblé ou sans fil, doit être établie. </a:t>
            </a:r>
          </a:p>
          <a:p>
            <a:pPr marL="173037" indent="-342900" rtl="0">
              <a:spcBef>
                <a:spcPts val="0"/>
              </a:spcBef>
              <a:spcAft>
                <a:spcPts val="0"/>
              </a:spcAft>
              <a:buFont typeface="Arial" panose="020B0604020202020204" pitchFamily="34" charset="0"/>
              <a:buChar char="•"/>
            </a:pPr>
            <a:r>
              <a:rPr lang="fr-FR" sz="1600"/>
              <a:t>La couche physique est constituée de circuits électroniques, de supports et de connecteurs développés par des ingénieurs. </a:t>
            </a:r>
          </a:p>
          <a:p>
            <a:pPr marL="173037" indent="-342900" rtl="0">
              <a:spcBef>
                <a:spcPts val="0"/>
              </a:spcBef>
              <a:spcAft>
                <a:spcPts val="0"/>
              </a:spcAft>
              <a:buFont typeface="Arial" panose="020B0604020202020204" pitchFamily="34" charset="0"/>
              <a:buChar char="•"/>
            </a:pPr>
            <a:r>
              <a:rPr lang="fr-FR" sz="1600"/>
              <a:t>Les normes de couche physique couvrent trois domaines fonctionnels: les composants physiques, le codage et la signalisation. </a:t>
            </a:r>
          </a:p>
          <a:p>
            <a:pPr marL="173037" indent="-342900" rtl="0">
              <a:spcBef>
                <a:spcPts val="0"/>
              </a:spcBef>
              <a:spcAft>
                <a:spcPts val="0"/>
              </a:spcAft>
              <a:buFont typeface="Arial" panose="020B0604020202020204" pitchFamily="34" charset="0"/>
              <a:buChar char="•"/>
            </a:pPr>
            <a:r>
              <a:rPr lang="fr-FR" sz="1600"/>
              <a:t>Trois types de câblage en cuivre sont: UTP, STP et câble coaxial. </a:t>
            </a:r>
          </a:p>
          <a:p>
            <a:pPr marL="173037" indent="-342900" rtl="0">
              <a:spcBef>
                <a:spcPts val="0"/>
              </a:spcBef>
              <a:spcAft>
                <a:spcPts val="0"/>
              </a:spcAft>
              <a:buFont typeface="Arial" panose="020B0604020202020204" pitchFamily="34" charset="0"/>
              <a:buChar char="•"/>
            </a:pPr>
            <a:r>
              <a:rPr lang="fr-FR" sz="1600"/>
              <a:t>Le câblage UTP respecte les normes établies conjointement par la Telecommunications Industry Association (TIA) et l'Electronic Industries Association (EIA). Les caractéristiques électriques du câblage en cuivre sont définies par l'IEEE (Institute of Electrical and Electronics Engineers). </a:t>
            </a:r>
          </a:p>
          <a:p>
            <a:pPr marL="173037" indent="-342900" rtl="0">
              <a:spcBef>
                <a:spcPts val="0"/>
              </a:spcBef>
              <a:spcAft>
                <a:spcPts val="0"/>
              </a:spcAft>
              <a:buFont typeface="Arial" panose="020B0604020202020204" pitchFamily="34" charset="0"/>
              <a:buChar char="•"/>
            </a:pPr>
            <a:r>
              <a:rPr lang="fr-FR" sz="1600"/>
              <a:t>Les types principaux de câbles obtenus en utilisant des conventions de câblage spécifiques sont Ethernet Strait-through et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(Suite)?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a:t>Les câbles à fibre optique transmettent les données sur de plus longues distances et avec une bande passante plus large que n'importe quel autre support réseau. </a:t>
            </a:r>
          </a:p>
          <a:p>
            <a:pPr rtl="0">
              <a:spcBef>
                <a:spcPts val="0"/>
              </a:spcBef>
              <a:spcAft>
                <a:spcPts val="0"/>
              </a:spcAft>
              <a:buFont typeface="Arial" panose="020B0604020202020204" pitchFamily="34" charset="0"/>
              <a:buChar char="•"/>
            </a:pPr>
            <a:r>
              <a:rPr lang="fr-FR" sz="1600"/>
              <a:t>Il existe quatre types de connecteurs à fibre optique: ST, SC, LC et LC multimode duplex. </a:t>
            </a:r>
          </a:p>
          <a:p>
            <a:pPr rtl="0">
              <a:spcBef>
                <a:spcPts val="0"/>
              </a:spcBef>
              <a:spcAft>
                <a:spcPts val="0"/>
              </a:spcAft>
              <a:buFont typeface="Arial" panose="020B0604020202020204" pitchFamily="34" charset="0"/>
              <a:buChar char="•"/>
            </a:pPr>
            <a:r>
              <a:rPr lang="fr-FR" sz="1600"/>
              <a:t>Les cordons de brassage à fibre optique comprennent SC-SC multimode, LC-LC monomode, ST-LC multimode et SC-ST mono-mode. </a:t>
            </a:r>
          </a:p>
          <a:p>
            <a:pPr rtl="0">
              <a:spcBef>
                <a:spcPts val="0"/>
              </a:spcBef>
              <a:spcAft>
                <a:spcPts val="0"/>
              </a:spcAft>
              <a:buFont typeface="Arial" panose="020B0604020202020204" pitchFamily="34" charset="0"/>
              <a:buChar char="•"/>
            </a:pPr>
            <a:r>
              <a:rPr lang="fr-FR" sz="1600"/>
              <a:t>Les supports sans fil transportent à l'aide de fréquences radio et micro-ondes des signaux électromagnétiques qui représentent les chiffres binaires des communications de données. Le sans fil présente certaines limites, notamment en ce qui concerne la zone de couverture, les interférences, la sécurité et les problèmes qui surviennent avec tout support partagé. </a:t>
            </a:r>
          </a:p>
          <a:p>
            <a:pPr rtl="0">
              <a:spcBef>
                <a:spcPts val="0"/>
              </a:spcBef>
              <a:spcAft>
                <a:spcPts val="0"/>
              </a:spcAft>
              <a:buFont typeface="Arial" panose="020B0604020202020204" pitchFamily="34" charset="0"/>
              <a:buChar char="•"/>
            </a:pPr>
            <a:r>
              <a:rPr lang="fr-FR" sz="1600"/>
              <a:t>Les normes sans fil sont les suivantes: Wi-Fi (IEEE 802.11), Bluetooth (IEEE 802.15), WiMAX (IEEE 802.16) et Zigbee (IEEE 802.15.4). </a:t>
            </a:r>
          </a:p>
          <a:p>
            <a:pPr rtl="0">
              <a:spcBef>
                <a:spcPts val="0"/>
              </a:spcBef>
              <a:spcAft>
                <a:spcPts val="0"/>
              </a:spcAft>
              <a:buFont typeface="Arial" panose="020B0604020202020204" pitchFamily="34" charset="0"/>
              <a:buChar char="•"/>
            </a:pPr>
            <a:r>
              <a:rPr lang="fr-FR" sz="1600"/>
              <a:t>Le réseau local sans fil (WLAN) nécessite un point d'accès sans fil et des cartes réseau sans fil.</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4: Couche physique</a:t>
            </a:r>
            <a:r>
              <a:rPr lang="en-US" dirty="0">
                <a:latin typeface="Arial" charset="0"/>
              </a:rPr>
              <a:t/>
            </a:r>
            <a:br>
              <a:rPr lang="en-US" dirty="0">
                <a:latin typeface="Arial" charset="0"/>
              </a:rPr>
            </a:br>
            <a:r>
              <a:rPr lang="fr-FR">
                <a:latin typeface="Arial" charset="0"/>
              </a:rPr>
              <a:t>Nouveaux termes et commandes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71856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fr-FR" b="0">
                          <a:solidFill>
                            <a:srgbClr val="000000"/>
                          </a:solidFill>
                        </a:rPr>
                        <a:t>TIA/EIA (Telecommunications Industry Association/Electronic Industries Association)</a:t>
                      </a:r>
                    </a:p>
                    <a:p>
                      <a:pPr marL="285750" indent="-285750" rtl="0">
                        <a:buFont typeface="Arial" panose="020B0604020202020204" pitchFamily="34" charset="0"/>
                        <a:buChar char="•"/>
                      </a:pPr>
                      <a:r>
                        <a:rPr lang="fr-FR" b="0">
                          <a:solidFill>
                            <a:srgbClr val="000000"/>
                          </a:solidFill>
                        </a:rPr>
                        <a:t>latence</a:t>
                      </a:r>
                    </a:p>
                    <a:p>
                      <a:pPr marL="285750" indent="-285750" rtl="0">
                        <a:buFont typeface="Arial" panose="020B0604020202020204" pitchFamily="34" charset="0"/>
                        <a:buChar char="•"/>
                      </a:pPr>
                      <a:r>
                        <a:rPr lang="fr-FR" b="0">
                          <a:solidFill>
                            <a:srgbClr val="000000"/>
                          </a:solidFill>
                        </a:rPr>
                        <a:t>débit</a:t>
                      </a:r>
                    </a:p>
                    <a:p>
                      <a:pPr marL="285750" indent="-285750" rtl="0">
                        <a:buFont typeface="Arial" panose="020B0604020202020204" pitchFamily="34" charset="0"/>
                        <a:buChar char="•"/>
                      </a:pPr>
                      <a:r>
                        <a:rPr lang="fr-FR" b="0">
                          <a:solidFill>
                            <a:srgbClr val="000000"/>
                          </a:solidFill>
                        </a:rPr>
                        <a:t>débit applicatif</a:t>
                      </a:r>
                    </a:p>
                    <a:p>
                      <a:pPr marL="285750" indent="-285750" rtl="0">
                        <a:buFont typeface="Arial" panose="020B0604020202020204" pitchFamily="34" charset="0"/>
                        <a:buChar char="•"/>
                      </a:pPr>
                      <a:r>
                        <a:rPr lang="fr-FR" b="0">
                          <a:solidFill>
                            <a:srgbClr val="000000"/>
                          </a:solidFill>
                        </a:rPr>
                        <a:t>interférences électromagnétiques (EMI) </a:t>
                      </a:r>
                    </a:p>
                    <a:p>
                      <a:pPr marL="285750" indent="-285750" rtl="0">
                        <a:buFont typeface="Arial" panose="020B0604020202020204" pitchFamily="34" charset="0"/>
                        <a:buChar char="•"/>
                      </a:pPr>
                      <a:r>
                        <a:rPr lang="fr-FR" b="0">
                          <a:solidFill>
                            <a:srgbClr val="000000"/>
                          </a:solidFill>
                        </a:rPr>
                        <a:t>Perturbation radioélectrique (RFI)</a:t>
                      </a:r>
                    </a:p>
                    <a:p>
                      <a:pPr marL="285750" indent="-285750" rtl="0">
                        <a:buFont typeface="Arial" panose="020B0604020202020204" pitchFamily="34" charset="0"/>
                        <a:buChar char="•"/>
                      </a:pPr>
                      <a:r>
                        <a:rPr lang="fr-FR" b="0">
                          <a:solidFill>
                            <a:srgbClr val="000000"/>
                          </a:solidFill>
                        </a:rPr>
                        <a:t>Interférences</a:t>
                      </a:r>
                    </a:p>
                    <a:p>
                      <a:pPr marL="285750" indent="-285750" rtl="0">
                        <a:buFont typeface="Arial" panose="020B0604020202020204" pitchFamily="34" charset="0"/>
                        <a:buChar char="•"/>
                      </a:pPr>
                      <a:r>
                        <a:rPr lang="fr-FR" b="0">
                          <a:solidFill>
                            <a:srgbClr val="000000"/>
                          </a:solidFill>
                        </a:rPr>
                        <a:t>Câble à paires torsadées non blindées (UTP)</a:t>
                      </a:r>
                    </a:p>
                    <a:p>
                      <a:pPr marL="285750" indent="-285750" rtl="0">
                        <a:buFont typeface="Arial" panose="020B0604020202020204" pitchFamily="34" charset="0"/>
                        <a:buChar char="•"/>
                      </a:pPr>
                      <a:r>
                        <a:rPr lang="fr-FR" b="0">
                          <a:solidFill>
                            <a:srgbClr val="000000"/>
                          </a:solidFill>
                        </a:rPr>
                        <a:t>Paire torsadée blindée (STP)</a:t>
                      </a:r>
                    </a:p>
                    <a:p>
                      <a:pPr marL="285750" indent="-285750" rtl="0">
                        <a:buFont typeface="Arial" panose="020B0604020202020204" pitchFamily="34" charset="0"/>
                        <a:buChar char="•"/>
                      </a:pPr>
                      <a:r>
                        <a:rPr lang="fr-FR" b="0">
                          <a:solidFill>
                            <a:srgbClr val="000000"/>
                          </a:solidFill>
                        </a:rPr>
                        <a:t>Câble coaxial</a:t>
                      </a:r>
                    </a:p>
                    <a:p>
                      <a:pPr marL="285750" indent="-285750" rtl="0">
                        <a:buFont typeface="Arial" panose="020B0604020202020204" pitchFamily="34" charset="0"/>
                        <a:buChar char="•"/>
                      </a:pPr>
                      <a:r>
                        <a:rPr lang="fr-FR" b="0">
                          <a:solidFill>
                            <a:srgbClr val="000000"/>
                          </a:solidFill>
                        </a:rPr>
                        <a:t>Connecteur</a:t>
                      </a:r>
                    </a:p>
                    <a:p>
                      <a:pPr marL="285750" indent="-285750" rtl="0">
                        <a:buFont typeface="Arial" panose="020B0604020202020204" pitchFamily="34" charset="0"/>
                        <a:buChar char="•"/>
                      </a:pPr>
                      <a:r>
                        <a:rPr lang="fr-FR" b="0">
                          <a:solidFill>
                            <a:srgbClr val="000000"/>
                          </a:solidFill>
                        </a:rPr>
                        <a:t>Annulation</a:t>
                      </a:r>
                    </a:p>
                    <a:p>
                      <a:pPr marL="285750" indent="-285750" rtl="0">
                        <a:buFont typeface="Arial" panose="020B0604020202020204" pitchFamily="34" charset="0"/>
                        <a:buChar char="•"/>
                      </a:pPr>
                      <a:r>
                        <a:rPr lang="fr-FR" b="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rtl="0">
                        <a:buFont typeface="Arial" panose="020B0604020202020204" pitchFamily="34" charset="0"/>
                        <a:buChar char="•"/>
                      </a:pPr>
                      <a:r>
                        <a:rPr lang="fr-FR" b="0">
                          <a:solidFill>
                            <a:srgbClr val="000000"/>
                          </a:solidFill>
                        </a:rPr>
                        <a:t>Ethernet droit</a:t>
                      </a:r>
                    </a:p>
                    <a:p>
                      <a:pPr marL="285750" indent="-285750" rtl="0">
                        <a:buFont typeface="Arial" panose="020B0604020202020204" pitchFamily="34" charset="0"/>
                        <a:buChar char="•"/>
                      </a:pPr>
                      <a:r>
                        <a:rPr lang="fr-FR" b="0">
                          <a:solidFill>
                            <a:srgbClr val="000000"/>
                          </a:solidFill>
                        </a:rPr>
                        <a:t>Ethernet croisé</a:t>
                      </a:r>
                    </a:p>
                    <a:p>
                      <a:pPr marL="285750" indent="-285750" rtl="0">
                        <a:buFont typeface="Arial" panose="020B0604020202020204" pitchFamily="34" charset="0"/>
                        <a:buChar char="•"/>
                      </a:pPr>
                      <a:r>
                        <a:rPr lang="fr-FR" b="0">
                          <a:solidFill>
                            <a:srgbClr val="000000"/>
                          </a:solidFill>
                        </a:rPr>
                        <a:t>Inversé (Rollover)</a:t>
                      </a:r>
                    </a:p>
                    <a:p>
                      <a:pPr marL="285750" indent="-285750" rtl="0">
                        <a:buFont typeface="Arial" panose="020B0604020202020204" pitchFamily="34" charset="0"/>
                        <a:buChar char="•"/>
                      </a:pPr>
                      <a:r>
                        <a:rPr lang="fr-FR" b="0">
                          <a:solidFill>
                            <a:srgbClr val="000000"/>
                          </a:solidFill>
                        </a:rPr>
                        <a:t>Fibre optique monomode(SMF)</a:t>
                      </a:r>
                    </a:p>
                    <a:p>
                      <a:pPr marL="285750" indent="-285750" rtl="0">
                        <a:buFont typeface="Arial" panose="020B0604020202020204" pitchFamily="34" charset="0"/>
                        <a:buChar char="•"/>
                      </a:pPr>
                      <a:r>
                        <a:rPr lang="fr-FR" b="0">
                          <a:solidFill>
                            <a:srgbClr val="000000"/>
                          </a:solidFill>
                        </a:rPr>
                        <a:t>Fibre optique multimode (MMF)</a:t>
                      </a:r>
                    </a:p>
                    <a:p>
                      <a:pPr marL="285750" indent="-285750" rtl="0">
                        <a:buFont typeface="Arial" panose="020B0604020202020204" pitchFamily="34" charset="0"/>
                        <a:buChar char="•"/>
                      </a:pPr>
                      <a:r>
                        <a:rPr lang="fr-FR" b="0">
                          <a:solidFill>
                            <a:srgbClr val="000000"/>
                          </a:solidFill>
                        </a:rPr>
                        <a:t>Connecteurs ST (Straight-Tip)</a:t>
                      </a:r>
                    </a:p>
                    <a:p>
                      <a:pPr marL="285750" indent="-285750" rtl="0">
                        <a:buFont typeface="Arial" panose="020B0604020202020204" pitchFamily="34" charset="0"/>
                        <a:buChar char="•"/>
                      </a:pPr>
                      <a:r>
                        <a:rPr lang="fr-FR" b="0">
                          <a:solidFill>
                            <a:srgbClr val="000000"/>
                          </a:solidFill>
                        </a:rPr>
                        <a:t>Connecteurs SC (Subscriber Connector)</a:t>
                      </a:r>
                    </a:p>
                    <a:p>
                      <a:pPr marL="285750" indent="-285750" rtl="0">
                        <a:buFont typeface="Arial" panose="020B0604020202020204" pitchFamily="34" charset="0"/>
                        <a:buChar char="•"/>
                      </a:pPr>
                      <a:r>
                        <a:rPr lang="fr-FR" b="0">
                          <a:solidFill>
                            <a:srgbClr val="000000"/>
                          </a:solidFill>
                        </a:rPr>
                        <a:t>Connecteurs LC (Lucent Connector) unidirectionnels</a:t>
                      </a:r>
                    </a:p>
                    <a:p>
                      <a:pPr marL="285750" indent="-285750" rtl="0">
                        <a:buFont typeface="Arial" panose="020B0604020202020204" pitchFamily="34" charset="0"/>
                        <a:buChar char="•"/>
                      </a:pPr>
                      <a:r>
                        <a:rPr lang="fr-FR" b="0">
                          <a:solidFill>
                            <a:srgbClr val="000000"/>
                          </a:solidFill>
                        </a:rPr>
                        <a:t>Connecteurs LC bidirectionnels multimodes</a:t>
                      </a:r>
                    </a:p>
                    <a:p>
                      <a:pPr marL="285750" indent="-285750" rtl="0">
                        <a:buFont typeface="Arial" panose="020B0604020202020204" pitchFamily="34" charset="0"/>
                        <a:buChar char="•"/>
                      </a:pPr>
                      <a:r>
                        <a:rPr lang="fr-FR" b="0">
                          <a:solidFill>
                            <a:srgbClr val="000000"/>
                          </a:solidFill>
                        </a:rPr>
                        <a:t>Bluetooth (IEEE 802.15)</a:t>
                      </a:r>
                    </a:p>
                    <a:p>
                      <a:pPr marL="285750" indent="-285750" rtl="0">
                        <a:buFont typeface="Arial" panose="020B0604020202020204" pitchFamily="34" charset="0"/>
                        <a:buChar char="•"/>
                      </a:pPr>
                      <a:r>
                        <a:rPr lang="fr-FR" b="0">
                          <a:solidFill>
                            <a:srgbClr val="000000"/>
                          </a:solidFill>
                        </a:rPr>
                        <a:t>WiMAX (IEEE 802.16)</a:t>
                      </a:r>
                    </a:p>
                    <a:p>
                      <a:pPr marL="285750" indent="-285750" rtl="0">
                        <a:buFont typeface="Arial" panose="020B0604020202020204" pitchFamily="34" charset="0"/>
                        <a:buChar char="•"/>
                      </a:pPr>
                      <a:r>
                        <a:rPr lang="fr-FR" b="0">
                          <a:solidFill>
                            <a:srgbClr val="000000"/>
                          </a:solidFill>
                        </a:rPr>
                        <a:t>Zigbee (IEEE 802.15.4)</a:t>
                      </a:r>
                    </a:p>
                    <a:p>
                      <a:pPr marL="285750" indent="-285750" rtl="0">
                        <a:buFont typeface="Arial" panose="020B0604020202020204" pitchFamily="34" charset="0"/>
                        <a:buChar char="•"/>
                      </a:pPr>
                      <a:r>
                        <a:rPr lang="fr-FR" b="0">
                          <a:solidFill>
                            <a:srgbClr val="000000"/>
                          </a:solidFill>
                        </a:rPr>
                        <a:t>Point d'accès sans fil</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5 : Systèmes numériques</a:t>
            </a:r>
          </a:p>
        </p:txBody>
      </p:sp>
      <p:sp>
        <p:nvSpPr>
          <p:cNvPr id="4" name="Subtitle 6">
            <a:extLst>
              <a:ext uri="{FF2B5EF4-FFF2-40B4-BE49-F238E27FC236}">
                <a16:creationId xmlns:a16="http://schemas.microsoft.com/office/drawing/2014/main" id="{8DD39E36-01CA-477F-AEAE-748C42C8B4E2}"/>
              </a:ext>
            </a:extLst>
          </p:cNvPr>
          <p:cNvSpPr txBox="1">
            <a:spLocks/>
          </p:cNvSpPr>
          <p:nvPr/>
        </p:nvSpPr>
        <p:spPr>
          <a:xfrm>
            <a:off x="469497" y="3646043"/>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70837705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61257"/>
            <a:ext cx="8345488" cy="731837"/>
          </a:xfrm>
        </p:spPr>
        <p:txBody>
          <a:bodyPr/>
          <a:lstStyle/>
          <a:p>
            <a:r>
              <a:rPr lang="fr-FR" sz="1600" dirty="0"/>
              <a:t>Objectif de la couche physique</a:t>
            </a:r>
            <a:r>
              <a:rPr lang="en-US" dirty="0"/>
              <a:t/>
            </a:r>
            <a:br>
              <a:rPr lang="en-US" dirty="0"/>
            </a:br>
            <a:r>
              <a:rPr lang="fr-FR" sz="2400" dirty="0"/>
              <a:t>La connexion physique</a:t>
            </a:r>
            <a:br>
              <a:rPr lang="fr-FR" sz="2400" dirty="0"/>
            </a:br>
            <a:r>
              <a:rPr lang="fr-FR" sz="2400" dirty="0">
                <a:hlinkClick r:id="rId3"/>
              </a:rPr>
              <a:t>https://</a:t>
            </a:r>
            <a:r>
              <a:rPr lang="fr-FR" sz="2400" dirty="0" smtClean="0">
                <a:hlinkClick r:id="rId3"/>
              </a:rPr>
              <a:t>contenthub.netacad.com/itn/4.1.1</a:t>
            </a:r>
            <a:r>
              <a:rPr lang="fr-FR" sz="2400" dirty="0" smtClean="0"/>
              <a:t/>
            </a:r>
            <a:br>
              <a:rPr lang="fr-FR" sz="2400" dirty="0" smtClean="0"/>
            </a:br>
            <a:endParaRPr lang="fr-FR" sz="24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fr-FR" sz="1600" dirty="0">
                <a:solidFill>
                  <a:srgbClr val="000000"/>
                </a:solidFill>
              </a:rPr>
              <a:t>Avant que les communications réseau peut se produire, une connexion physique à un réseau local doit être établie.</a:t>
            </a:r>
          </a:p>
          <a:p>
            <a:pPr marL="342900" indent="-342900" algn="l" rtl="0">
              <a:buFont typeface="Arial" panose="020B0604020202020204" pitchFamily="34" charset="0"/>
              <a:buChar char="•"/>
            </a:pPr>
            <a:r>
              <a:rPr lang="fr-FR" sz="1600" dirty="0">
                <a:solidFill>
                  <a:srgbClr val="000000"/>
                </a:solidFill>
              </a:rPr>
              <a:t>Cette connexion peut être câblée ou sans fil, selon la configuration du réseau.</a:t>
            </a:r>
          </a:p>
          <a:p>
            <a:pPr marL="342900" indent="-342900" algn="l" rtl="0">
              <a:buFont typeface="Arial" panose="020B0604020202020204" pitchFamily="34" charset="0"/>
              <a:buChar char="•"/>
            </a:pPr>
            <a:r>
              <a:rPr lang="fr-FR" sz="1600" dirty="0">
                <a:solidFill>
                  <a:srgbClr val="000000"/>
                </a:solidFill>
              </a:rPr>
              <a:t>Cela s'applique généralement, que vous envisagiez d'avoir un siège social ou une maison.</a:t>
            </a:r>
          </a:p>
          <a:p>
            <a:pPr marL="342900" indent="-342900" algn="l" rtl="0">
              <a:buFont typeface="Arial" panose="020B0604020202020204" pitchFamily="34" charset="0"/>
              <a:buChar char="•"/>
            </a:pPr>
            <a:r>
              <a:rPr lang="fr-FR" sz="1600" dirty="0">
                <a:solidFill>
                  <a:srgbClr val="000000"/>
                </a:solidFill>
              </a:rPr>
              <a:t>Les cartes d'interface réseau (NIC) permettent de connecter un périphérique au réseau.</a:t>
            </a:r>
          </a:p>
          <a:p>
            <a:pPr marL="342900" indent="-342900" algn="l" rtl="0">
              <a:buFont typeface="Arial" panose="020B0604020202020204" pitchFamily="34" charset="0"/>
              <a:buChar char="•"/>
            </a:pPr>
            <a:r>
              <a:rPr lang="fr-FR" sz="1600" dirty="0">
                <a:solidFill>
                  <a:srgbClr val="000000"/>
                </a:solidFill>
              </a:rPr>
              <a:t>Certains périphériques peuvent avoir une seule carte réseau, tandis que d'autres peuvent avoir plusieurs cartes réseau (avec ou sans fil, par exemple).</a:t>
            </a:r>
          </a:p>
          <a:p>
            <a:pPr marL="342900" indent="-342900" algn="l" rtl="0">
              <a:buFont typeface="Arial" panose="020B0604020202020204" pitchFamily="34" charset="0"/>
              <a:buChar char="•"/>
            </a:pPr>
            <a:r>
              <a:rPr lang="fr-FR" sz="1600" dirty="0">
                <a:solidFill>
                  <a:srgbClr val="000000"/>
                </a:solidFill>
              </a:rPr>
              <a:t>Toutes les connexions physiques n'offrent pas le même niveau de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14" name="Rectangle 1">
            <a:extLst>
              <a:ext uri="{FF2B5EF4-FFF2-40B4-BE49-F238E27FC236}">
                <a16:creationId xmlns:a16="http://schemas.microsoft.com/office/drawing/2014/main" id="{1BC18D5F-2DAE-4928-9876-7F81DBAC95D3}"/>
              </a:ext>
            </a:extLst>
          </p:cNvPr>
          <p:cNvSpPr>
            <a:spLocks noGrp="1" noChangeArrowheads="1"/>
          </p:cNvSpPr>
          <p:nvPr>
            <p:ph idx="1"/>
          </p:nvPr>
        </p:nvSpPr>
        <p:spPr bwMode="auto">
          <a:xfrm>
            <a:off x="144462" y="798944"/>
            <a:ext cx="88534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 </a:t>
            </a:r>
            <a:r>
              <a:rPr lang="fr-FR" sz="1600">
                <a:solidFill>
                  <a:schemeClr val="tx1"/>
                </a:solidFill>
                <a:ea typeface="Calibri" panose="020F0502020204030204" pitchFamily="34" charset="0"/>
                <a:cs typeface="Calibri" panose="020F0502020204030204" pitchFamily="34" charset="0"/>
              </a:rPr>
              <a:t>Systèmes numériques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Module Objectif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fr-FR" sz="1600">
                <a:solidFill>
                  <a:schemeClr val="tx1"/>
                </a:solidFill>
                <a:ea typeface="Calibri" panose="020F0502020204030204" pitchFamily="34" charset="0"/>
                <a:cs typeface="Calibri" panose="020F0502020204030204" pitchFamily="34" charset="0"/>
              </a:rPr>
              <a:t>Calculer des nombres entre les systèmes décimaux, binaires et hexadécimaux.</a:t>
            </a:r>
          </a:p>
        </p:txBody>
      </p:sp>
      <p:graphicFrame>
        <p:nvGraphicFramePr>
          <p:cNvPr id="11" name="Table 10">
            <a:extLst>
              <a:ext uri="{FF2B5EF4-FFF2-40B4-BE49-F238E27FC236}">
                <a16:creationId xmlns:a16="http://schemas.microsoft.com/office/drawing/2014/main" id="{CA1CF45F-6FFF-4E7B-A283-AF4D9C8D6D27}"/>
              </a:ext>
            </a:extLst>
          </p:cNvPr>
          <p:cNvGraphicFramePr>
            <a:graphicFrameLocks noGrp="1"/>
          </p:cNvGraphicFramePr>
          <p:nvPr>
            <p:extLst/>
          </p:nvPr>
        </p:nvGraphicFramePr>
        <p:xfrm>
          <a:off x="1080754" y="2050715"/>
          <a:ext cx="6980904" cy="1051912"/>
        </p:xfrm>
        <a:graphic>
          <a:graphicData uri="http://schemas.openxmlformats.org/drawingml/2006/table">
            <a:tbl>
              <a:tblPr firstRow="1" firstCol="1" bandRow="1">
                <a:tableStyleId>{5C22544A-7EE6-4342-B048-85BDC9FD1C3A}</a:tableStyleId>
              </a:tblPr>
              <a:tblGrid>
                <a:gridCol w="3490452">
                  <a:extLst>
                    <a:ext uri="{9D8B030D-6E8A-4147-A177-3AD203B41FA5}">
                      <a16:colId xmlns:a16="http://schemas.microsoft.com/office/drawing/2014/main" val="1523797708"/>
                    </a:ext>
                  </a:extLst>
                </a:gridCol>
                <a:gridCol w="3490452">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200">
                          <a:effectLst/>
                        </a:rPr>
                        <a:t>Système binaire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Convertir des nombres entre les systèmes décimaux et binaires.</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200">
                          <a:effectLst/>
                        </a:rPr>
                        <a:t>Système hexadécimal</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Convertir des nombres entre les systèmes décimaux et hexadécimaux.</a:t>
                      </a:r>
                    </a:p>
                  </a:txBody>
                  <a:tcPr marL="68580" marR="68580" marT="0" marB="0"/>
                </a:tc>
                <a:extLst>
                  <a:ext uri="{0D108BD9-81ED-4DB2-BD59-A6C34878D82A}">
                    <a16:rowId xmlns:a16="http://schemas.microsoft.com/office/drawing/2014/main" val="1435904258"/>
                  </a:ext>
                </a:extLst>
              </a:tr>
            </a:tbl>
          </a:graphicData>
        </a:graphic>
      </p:graphicFrame>
    </p:spTree>
    <p:custDataLst>
      <p:tags r:id="rId1"/>
    </p:custDataLst>
    <p:extLst>
      <p:ext uri="{BB962C8B-B14F-4D97-AF65-F5344CB8AC3E}">
        <p14:creationId xmlns:p14="http://schemas.microsoft.com/office/powerpoint/2010/main" val="250420549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5.1 Système binaire</a:t>
            </a:r>
          </a:p>
        </p:txBody>
      </p:sp>
    </p:spTree>
    <p:custDataLst>
      <p:tags r:id="rId1"/>
    </p:custDataLst>
    <p:extLst>
      <p:ext uri="{BB962C8B-B14F-4D97-AF65-F5344CB8AC3E}">
        <p14:creationId xmlns:p14="http://schemas.microsoft.com/office/powerpoint/2010/main" val="2091522166"/>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Système binaire</a:t>
            </a:r>
            <a:r>
              <a:rPr lang="en-US" dirty="0"/>
              <a:t/>
            </a:r>
            <a:br>
              <a:rPr lang="en-US" dirty="0"/>
            </a:br>
            <a:r>
              <a:rPr lang="fr-FR" sz="2400"/>
              <a:t>Adresses binaires et IPv4</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531276" cy="1745526"/>
          </a:xfrm>
        </p:spPr>
        <p:txBody>
          <a:bodyPr/>
          <a:lstStyle/>
          <a:p>
            <a:pPr marL="342900" indent="-342900" algn="l" rtl="0">
              <a:buFont typeface="Arial" panose="020B0604020202020204" pitchFamily="34" charset="0"/>
              <a:buChar char="•"/>
            </a:pPr>
            <a:r>
              <a:rPr lang="fr-FR" sz="1400" dirty="0">
                <a:solidFill>
                  <a:srgbClr val="000000"/>
                </a:solidFill>
              </a:rPr>
              <a:t>Le format binaire est un système de numération utilisant les chiffres 0 et 1 qui sont appelés des bits</a:t>
            </a:r>
          </a:p>
          <a:p>
            <a:pPr marL="342900" indent="-342900" algn="l" rtl="0">
              <a:buFont typeface="Arial" panose="020B0604020202020204" pitchFamily="34" charset="0"/>
              <a:buChar char="•"/>
            </a:pPr>
            <a:r>
              <a:rPr lang="fr-FR" sz="1400" dirty="0">
                <a:solidFill>
                  <a:srgbClr val="000000"/>
                </a:solidFill>
              </a:rPr>
              <a:t>Système numérique décimale composé de chiffres 0 à 9</a:t>
            </a:r>
          </a:p>
          <a:p>
            <a:pPr marL="342900" indent="-342900" algn="l" rtl="0">
              <a:buFont typeface="Arial" panose="020B0604020202020204" pitchFamily="34" charset="0"/>
              <a:buChar char="•"/>
            </a:pPr>
            <a:r>
              <a:rPr lang="fr-FR" sz="1400" dirty="0">
                <a:solidFill>
                  <a:srgbClr val="000000"/>
                </a:solidFill>
              </a:rPr>
              <a:t>Hôtes, serveurs et équipements réseau utilisant l'adressage binaire pour s'identifier mutuellement.</a:t>
            </a:r>
          </a:p>
          <a:p>
            <a:pPr marL="342900" indent="-342900" algn="l" rtl="0">
              <a:buFont typeface="Arial" panose="020B0604020202020204" pitchFamily="34" charset="0"/>
              <a:buChar char="•"/>
            </a:pPr>
            <a:r>
              <a:rPr lang="fr-FR" sz="1400" dirty="0">
                <a:solidFill>
                  <a:srgbClr val="000000"/>
                </a:solidFill>
              </a:rPr>
              <a:t>Chaque adresse est une chaîne de 32 bits divisée en quatre parties appelées octets.</a:t>
            </a:r>
          </a:p>
          <a:p>
            <a:pPr marL="342900" indent="-342900" algn="l" rtl="0">
              <a:buFont typeface="Arial" panose="020B0604020202020204" pitchFamily="34" charset="0"/>
              <a:buChar char="•"/>
            </a:pPr>
            <a:r>
              <a:rPr lang="fr-FR" sz="1400" dirty="0">
                <a:solidFill>
                  <a:srgbClr val="000000"/>
                </a:solidFill>
              </a:rPr>
              <a:t>Chaque octet contient 8 bits (ou 1 byte) séparés par un point.</a:t>
            </a:r>
          </a:p>
          <a:p>
            <a:pPr marL="342900" indent="-342900" algn="l" rtl="0">
              <a:buFont typeface="Arial" panose="020B0604020202020204" pitchFamily="34" charset="0"/>
              <a:buChar char="•"/>
            </a:pPr>
            <a:r>
              <a:rPr lang="fr-FR" sz="1400" dirty="0">
                <a:solidFill>
                  <a:srgbClr val="000000"/>
                </a:solidFill>
              </a:rPr>
              <a:t>Pour faciliter l'utilisation par les utilisateurs, cette notation pointillée est convertie en décimale pointillée.</a:t>
            </a:r>
          </a:p>
          <a:p>
            <a:pPr marL="342900" indent="-34290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DCD0F2E4-E369-A548-A618-9BAB0C0C57E4}"/>
              </a:ext>
            </a:extLst>
          </p:cNvPr>
          <p:cNvPicPr>
            <a:picLocks noChangeAspect="1"/>
          </p:cNvPicPr>
          <p:nvPr/>
        </p:nvPicPr>
        <p:blipFill>
          <a:blip r:embed="rId3"/>
          <a:stretch>
            <a:fillRect/>
          </a:stretch>
        </p:blipFill>
        <p:spPr>
          <a:xfrm>
            <a:off x="577408" y="2722001"/>
            <a:ext cx="3473597" cy="1745526"/>
          </a:xfrm>
          <a:prstGeom prst="rect">
            <a:avLst/>
          </a:prstGeom>
        </p:spPr>
      </p:pic>
      <p:sp>
        <p:nvSpPr>
          <p:cNvPr id="7" name="Striped Right Arrow 6">
            <a:extLst>
              <a:ext uri="{FF2B5EF4-FFF2-40B4-BE49-F238E27FC236}">
                <a16:creationId xmlns:a16="http://schemas.microsoft.com/office/drawing/2014/main" id="{71668B65-DD31-5646-8CF8-039199DDBBA7}"/>
              </a:ext>
            </a:extLst>
          </p:cNvPr>
          <p:cNvSpPr/>
          <p:nvPr/>
        </p:nvSpPr>
        <p:spPr>
          <a:xfrm>
            <a:off x="3992526" y="3474830"/>
            <a:ext cx="520995" cy="239867"/>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E5F7270-39AA-FE40-92FD-F80B1DD90812}"/>
              </a:ext>
            </a:extLst>
          </p:cNvPr>
          <p:cNvPicPr>
            <a:picLocks noChangeAspect="1"/>
          </p:cNvPicPr>
          <p:nvPr/>
        </p:nvPicPr>
        <p:blipFill>
          <a:blip r:embed="rId4"/>
          <a:stretch>
            <a:fillRect/>
          </a:stretch>
        </p:blipFill>
        <p:spPr>
          <a:xfrm>
            <a:off x="4697609" y="2722001"/>
            <a:ext cx="3227909" cy="1745527"/>
          </a:xfrm>
          <a:prstGeom prst="rect">
            <a:avLst/>
          </a:prstGeom>
        </p:spPr>
      </p:pic>
    </p:spTree>
    <p:extLst>
      <p:ext uri="{BB962C8B-B14F-4D97-AF65-F5344CB8AC3E}">
        <p14:creationId xmlns:p14="http://schemas.microsoft.com/office/powerpoint/2010/main" val="23654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Vidéo - Conversion entre les systèmes binaires et décimales</a:t>
            </a:r>
          </a:p>
        </p:txBody>
      </p:sp>
      <p:sp>
        <p:nvSpPr>
          <p:cNvPr id="7" name="Rectangle 6">
            <a:extLst>
              <a:ext uri="{FF2B5EF4-FFF2-40B4-BE49-F238E27FC236}">
                <a16:creationId xmlns:a16="http://schemas.microsoft.com/office/drawing/2014/main" id="{056AB3A8-AF6D-4821-B196-F1B8058BD7B6}"/>
              </a:ext>
            </a:extLst>
          </p:cNvPr>
          <p:cNvSpPr/>
          <p:nvPr/>
        </p:nvSpPr>
        <p:spPr>
          <a:xfrm>
            <a:off x="332509" y="1138843"/>
            <a:ext cx="8345488" cy="2431435"/>
          </a:xfrm>
          <a:prstGeom prst="rect">
            <a:avLst/>
          </a:prstGeom>
        </p:spPr>
        <p:txBody>
          <a:bodyPr wrap="square">
            <a:spAutoFit/>
          </a:bodyPr>
          <a:lstStyle/>
          <a:p>
            <a:pPr marL="57150" indent="0" rtl="0">
              <a:buNone/>
            </a:pPr>
            <a:r>
              <a:rPr lang="fr-FR" dirty="0"/>
              <a:t>Cette vidéo couvre les points suivants</a:t>
            </a:r>
            <a:r>
              <a:rPr lang="fr-FR" dirty="0" smtClean="0"/>
              <a:t>:</a:t>
            </a:r>
          </a:p>
          <a:p>
            <a:pPr marL="57150"/>
            <a:r>
              <a:rPr lang="fr-FR" dirty="0">
                <a:hlinkClick r:id="rId3"/>
              </a:rPr>
              <a:t>https://</a:t>
            </a:r>
            <a:r>
              <a:rPr lang="fr-FR" dirty="0" smtClean="0">
                <a:hlinkClick r:id="rId3"/>
              </a:rPr>
              <a:t>contenthub.netacad.com/itn/5.1.2</a:t>
            </a:r>
            <a:endParaRPr lang="fr-FR" dirty="0" smtClean="0"/>
          </a:p>
          <a:p>
            <a:pPr marL="57150"/>
            <a:endParaRPr lang="fr-FR" dirty="0"/>
          </a:p>
          <a:p>
            <a:pPr marL="57150" indent="0">
              <a:buNone/>
            </a:pPr>
            <a:endParaRPr lang="en-US" dirty="0"/>
          </a:p>
          <a:p>
            <a:pPr marL="285750" indent="-285750" rtl="0">
              <a:buFont typeface="Arial" panose="020B0604020202020204" pitchFamily="34" charset="0"/>
              <a:buChar char="•"/>
            </a:pPr>
            <a:r>
              <a:rPr lang="fr-FR" sz="1600" dirty="0"/>
              <a:t>Révision de la notation de position</a:t>
            </a:r>
          </a:p>
          <a:p>
            <a:pPr marL="285750" indent="-285750" rtl="0">
              <a:buFont typeface="Arial" panose="020B0604020202020204" pitchFamily="34" charset="0"/>
              <a:buChar char="•"/>
            </a:pPr>
            <a:r>
              <a:rPr lang="fr-FR" sz="1600" dirty="0"/>
              <a:t>Pouvoirs de révision des 10</a:t>
            </a:r>
          </a:p>
          <a:p>
            <a:pPr marL="285750" indent="-285750" rtl="0">
              <a:buFont typeface="Arial" panose="020B0604020202020204" pitchFamily="34" charset="0"/>
              <a:buChar char="•"/>
            </a:pPr>
            <a:r>
              <a:rPr lang="fr-FR" sz="1600" dirty="0"/>
              <a:t>Décimal — révision de la numération de base 10</a:t>
            </a:r>
          </a:p>
          <a:p>
            <a:pPr marL="285750" indent="-285750" rtl="0">
              <a:buFont typeface="Arial" panose="020B0604020202020204" pitchFamily="34" charset="0"/>
              <a:buChar char="•"/>
            </a:pPr>
            <a:r>
              <a:rPr lang="fr-FR" sz="1600" dirty="0"/>
              <a:t>Binaire — revue de numération de base 2</a:t>
            </a:r>
          </a:p>
          <a:p>
            <a:pPr marL="285750" indent="-285750" rtl="0">
              <a:buFont typeface="Arial" panose="020B0604020202020204" pitchFamily="34" charset="0"/>
              <a:buChar char="•"/>
            </a:pPr>
            <a:r>
              <a:rPr lang="fr-FR" sz="1600" dirty="0"/>
              <a:t>Convertir une adresse P en binaire en numération décimale</a:t>
            </a:r>
          </a:p>
        </p:txBody>
      </p:sp>
    </p:spTree>
    <p:extLst>
      <p:ext uri="{BB962C8B-B14F-4D97-AF65-F5344CB8AC3E}">
        <p14:creationId xmlns:p14="http://schemas.microsoft.com/office/powerpoint/2010/main" val="162201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Notation de position binaire</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474662" y="839972"/>
            <a:ext cx="8280057" cy="1005453"/>
          </a:xfrm>
        </p:spPr>
        <p:txBody>
          <a:bodyPr/>
          <a:lstStyle/>
          <a:p>
            <a:pPr marL="285750" indent="-285750" algn="l" rtl="0">
              <a:buFont typeface="Arial" panose="020B0604020202020204" pitchFamily="34" charset="0"/>
              <a:buChar char="•"/>
            </a:pPr>
            <a:r>
              <a:rPr lang="fr-FR" sz="1600">
                <a:solidFill>
                  <a:srgbClr val="000000"/>
                </a:solidFill>
              </a:rPr>
              <a:t>En numération pondérée, un chiffre représente différentes valeurs, selon la « position » qu'il occupe dans la séquence de chiffres.</a:t>
            </a:r>
          </a:p>
          <a:p>
            <a:pPr marL="285750" indent="-285750" algn="l" rtl="0">
              <a:buFont typeface="Arial" panose="020B0604020202020204" pitchFamily="34" charset="0"/>
              <a:buChar char="•"/>
            </a:pPr>
            <a:r>
              <a:rPr lang="fr-FR" sz="1600">
                <a:solidFill>
                  <a:srgbClr val="000000"/>
                </a:solidFill>
              </a:rPr>
              <a:t>Le système de notation décimale de position fonctionne comme indiqué dans les tableaux ci-dessous.</a:t>
            </a:r>
          </a:p>
        </p:txBody>
      </p:sp>
      <p:graphicFrame>
        <p:nvGraphicFramePr>
          <p:cNvPr id="5" name="Table 4">
            <a:extLst>
              <a:ext uri="{FF2B5EF4-FFF2-40B4-BE49-F238E27FC236}">
                <a16:creationId xmlns:a16="http://schemas.microsoft.com/office/drawing/2014/main" id="{559CEC86-4057-DA4B-98C8-93666AE4B10C}"/>
              </a:ext>
            </a:extLst>
          </p:cNvPr>
          <p:cNvGraphicFramePr>
            <a:graphicFrameLocks noGrp="1"/>
          </p:cNvGraphicFramePr>
          <p:nvPr>
            <p:extLst/>
          </p:nvPr>
        </p:nvGraphicFramePr>
        <p:xfrm>
          <a:off x="389281" y="2464614"/>
          <a:ext cx="3402419" cy="1307205"/>
        </p:xfrm>
        <a:graphic>
          <a:graphicData uri="http://schemas.openxmlformats.org/drawingml/2006/table">
            <a:tbl>
              <a:tblPr firstRow="1" bandRow="1">
                <a:tableStyleId>{5C22544A-7EE6-4342-B048-85BDC9FD1C3A}</a:tableStyleId>
              </a:tblPr>
              <a:tblGrid>
                <a:gridCol w="1318437">
                  <a:extLst>
                    <a:ext uri="{9D8B030D-6E8A-4147-A177-3AD203B41FA5}">
                      <a16:colId xmlns:a16="http://schemas.microsoft.com/office/drawing/2014/main" val="3837822917"/>
                    </a:ext>
                  </a:extLst>
                </a:gridCol>
                <a:gridCol w="465690">
                  <a:extLst>
                    <a:ext uri="{9D8B030D-6E8A-4147-A177-3AD203B41FA5}">
                      <a16:colId xmlns:a16="http://schemas.microsoft.com/office/drawing/2014/main" val="2257126818"/>
                    </a:ext>
                  </a:extLst>
                </a:gridCol>
                <a:gridCol w="490708">
                  <a:extLst>
                    <a:ext uri="{9D8B030D-6E8A-4147-A177-3AD203B41FA5}">
                      <a16:colId xmlns:a16="http://schemas.microsoft.com/office/drawing/2014/main" val="733968975"/>
                    </a:ext>
                  </a:extLst>
                </a:gridCol>
                <a:gridCol w="480266">
                  <a:extLst>
                    <a:ext uri="{9D8B030D-6E8A-4147-A177-3AD203B41FA5}">
                      <a16:colId xmlns:a16="http://schemas.microsoft.com/office/drawing/2014/main" val="2184405947"/>
                    </a:ext>
                  </a:extLst>
                </a:gridCol>
                <a:gridCol w="647318">
                  <a:extLst>
                    <a:ext uri="{9D8B030D-6E8A-4147-A177-3AD203B41FA5}">
                      <a16:colId xmlns:a16="http://schemas.microsoft.com/office/drawing/2014/main" val="326059745"/>
                    </a:ext>
                  </a:extLst>
                </a:gridCol>
              </a:tblGrid>
              <a:tr h="303655">
                <a:tc>
                  <a:txBody>
                    <a:bodyPr/>
                    <a:lstStyle/>
                    <a:p>
                      <a:pPr rtl="0"/>
                      <a:r>
                        <a:rPr lang="fr-FR" sz="1000"/>
                        <a:t>Base</a:t>
                      </a:r>
                    </a:p>
                  </a:txBody>
                  <a:tcPr/>
                </a:tc>
                <a:tc>
                  <a:txBody>
                    <a:bodyPr/>
                    <a:lstStyle/>
                    <a:p>
                      <a:pPr rtl="0"/>
                      <a:r>
                        <a:rPr lang="fr-FR" sz="1000"/>
                        <a:t>10</a:t>
                      </a:r>
                    </a:p>
                  </a:txBody>
                  <a:tcPr/>
                </a:tc>
                <a:tc>
                  <a:txBody>
                    <a:bodyPr/>
                    <a:lstStyle/>
                    <a:p>
                      <a:pPr rtl="0"/>
                      <a:r>
                        <a:rPr lang="fr-FR" sz="1000"/>
                        <a:t>10</a:t>
                      </a:r>
                    </a:p>
                  </a:txBody>
                  <a:tcPr/>
                </a:tc>
                <a:tc>
                  <a:txBody>
                    <a:bodyPr/>
                    <a:lstStyle/>
                    <a:p>
                      <a:pPr rtl="0"/>
                      <a:r>
                        <a:rPr lang="fr-FR" sz="1000"/>
                        <a:t>10</a:t>
                      </a:r>
                    </a:p>
                  </a:txBody>
                  <a:tcPr/>
                </a:tc>
                <a:tc>
                  <a:txBody>
                    <a:bodyPr/>
                    <a:lstStyle/>
                    <a:p>
                      <a:pPr rtl="0"/>
                      <a:r>
                        <a:rPr lang="fr-FR" sz="1000"/>
                        <a:t>10</a:t>
                      </a:r>
                    </a:p>
                  </a:txBody>
                  <a:tcPr/>
                </a:tc>
                <a:extLst>
                  <a:ext uri="{0D108BD9-81ED-4DB2-BD59-A6C34878D82A}">
                    <a16:rowId xmlns:a16="http://schemas.microsoft.com/office/drawing/2014/main" val="1798718847"/>
                  </a:ext>
                </a:extLst>
              </a:tr>
              <a:tr h="303655">
                <a:tc>
                  <a:txBody>
                    <a:bodyPr/>
                    <a:lstStyle/>
                    <a:p>
                      <a:pPr rtl="0"/>
                      <a:r>
                        <a:rPr lang="fr-FR" sz="1000"/>
                        <a:t>Position du nombre</a:t>
                      </a:r>
                    </a:p>
                  </a:txBody>
                  <a:tcPr/>
                </a:tc>
                <a:tc>
                  <a:txBody>
                    <a:bodyPr/>
                    <a:lstStyle/>
                    <a:p>
                      <a:pPr rtl="0"/>
                      <a:r>
                        <a:rPr lang="fr-FR" sz="1000"/>
                        <a:t>3</a:t>
                      </a:r>
                    </a:p>
                  </a:txBody>
                  <a:tcPr/>
                </a:tc>
                <a:tc>
                  <a:txBody>
                    <a:bodyPr/>
                    <a:lstStyle/>
                    <a:p>
                      <a:pPr rtl="0"/>
                      <a:r>
                        <a:rPr lang="fr-FR" sz="1000"/>
                        <a:t>2</a:t>
                      </a:r>
                    </a:p>
                  </a:txBody>
                  <a:tcPr/>
                </a:tc>
                <a:tc>
                  <a:txBody>
                    <a:bodyPr/>
                    <a:lstStyle/>
                    <a:p>
                      <a:pPr rtl="0"/>
                      <a:r>
                        <a:rPr lang="fr-FR" sz="1000"/>
                        <a:t>1</a:t>
                      </a:r>
                    </a:p>
                  </a:txBody>
                  <a:tcPr/>
                </a:tc>
                <a:tc>
                  <a:txBody>
                    <a:bodyPr/>
                    <a:lstStyle/>
                    <a:p>
                      <a:pPr rtl="0"/>
                      <a:r>
                        <a:rPr lang="fr-FR" sz="1000"/>
                        <a:t>0</a:t>
                      </a:r>
                    </a:p>
                  </a:txBody>
                  <a:tcPr/>
                </a:tc>
                <a:extLst>
                  <a:ext uri="{0D108BD9-81ED-4DB2-BD59-A6C34878D82A}">
                    <a16:rowId xmlns:a16="http://schemas.microsoft.com/office/drawing/2014/main" val="3580694335"/>
                  </a:ext>
                </a:extLst>
              </a:tr>
              <a:tr h="303655">
                <a:tc>
                  <a:txBody>
                    <a:bodyPr/>
                    <a:lstStyle/>
                    <a:p>
                      <a:pPr rtl="0"/>
                      <a:r>
                        <a:rPr lang="fr-FR" sz="1000"/>
                        <a:t>Calcul</a:t>
                      </a:r>
                    </a:p>
                  </a:txBody>
                  <a:tcPr/>
                </a:tc>
                <a:tc>
                  <a:txBody>
                    <a:bodyPr/>
                    <a:lstStyle/>
                    <a:p>
                      <a:pPr rtl="0"/>
                      <a:r>
                        <a:rPr lang="fr-FR" sz="1000"/>
                        <a:t>(10</a:t>
                      </a:r>
                      <a:r>
                        <a:rPr lang="fr-FR" sz="1000" baseline="30000"/>
                        <a:t>3</a:t>
                      </a:r>
                      <a:r>
                        <a:rPr lang="fr-FR" sz="1000"/>
                        <a:t>)</a:t>
                      </a:r>
                    </a:p>
                  </a:txBody>
                  <a:tcPr/>
                </a:tc>
                <a:tc>
                  <a:txBody>
                    <a:bodyPr/>
                    <a:lstStyle/>
                    <a:p>
                      <a:pPr rtl="0"/>
                      <a:r>
                        <a:rPr lang="fr-FR" sz="1000"/>
                        <a:t>(10</a:t>
                      </a:r>
                      <a:r>
                        <a:rPr lang="fr-FR" sz="1000" baseline="30000"/>
                        <a:t>2</a:t>
                      </a:r>
                      <a:r>
                        <a:rPr lang="fr-FR" sz="1000"/>
                        <a:t>)</a:t>
                      </a:r>
                    </a:p>
                  </a:txBody>
                  <a:tcPr/>
                </a:tc>
                <a:tc>
                  <a:txBody>
                    <a:bodyPr/>
                    <a:lstStyle/>
                    <a:p>
                      <a:pPr rtl="0"/>
                      <a:r>
                        <a:rPr lang="fr-FR" sz="1000"/>
                        <a:t>(10</a:t>
                      </a:r>
                      <a:r>
                        <a:rPr lang="fr-FR" sz="1000" baseline="30000"/>
                        <a:t>1</a:t>
                      </a:r>
                      <a:r>
                        <a:rPr lang="fr-FR" sz="1000"/>
                        <a:t>)</a:t>
                      </a:r>
                    </a:p>
                  </a:txBody>
                  <a:tcPr/>
                </a:tc>
                <a:tc>
                  <a:txBody>
                    <a:bodyPr/>
                    <a:lstStyle/>
                    <a:p>
                      <a:pPr rtl="0"/>
                      <a:r>
                        <a:rPr lang="fr-FR" sz="1000"/>
                        <a:t>(10</a:t>
                      </a:r>
                      <a:r>
                        <a:rPr lang="fr-FR" sz="1000" baseline="30000"/>
                        <a:t>0</a:t>
                      </a:r>
                      <a:r>
                        <a:rPr lang="fr-FR" sz="1000"/>
                        <a:t>)</a:t>
                      </a:r>
                    </a:p>
                  </a:txBody>
                  <a:tcPr/>
                </a:tc>
                <a:extLst>
                  <a:ext uri="{0D108BD9-81ED-4DB2-BD59-A6C34878D82A}">
                    <a16:rowId xmlns:a16="http://schemas.microsoft.com/office/drawing/2014/main" val="3026254151"/>
                  </a:ext>
                </a:extLst>
              </a:tr>
              <a:tr h="303655">
                <a:tc>
                  <a:txBody>
                    <a:bodyPr/>
                    <a:lstStyle/>
                    <a:p>
                      <a:pPr rtl="0"/>
                      <a:r>
                        <a:rPr lang="fr-FR" sz="1000"/>
                        <a:t>Valeur de position</a:t>
                      </a:r>
                    </a:p>
                  </a:txBody>
                  <a:tcPr/>
                </a:tc>
                <a:tc>
                  <a:txBody>
                    <a:bodyPr/>
                    <a:lstStyle/>
                    <a:p>
                      <a:pPr rtl="0"/>
                      <a:r>
                        <a:rPr lang="fr-FR" sz="1000"/>
                        <a:t>1 000</a:t>
                      </a:r>
                    </a:p>
                  </a:txBody>
                  <a:tcPr/>
                </a:tc>
                <a:tc>
                  <a:txBody>
                    <a:bodyPr/>
                    <a:lstStyle/>
                    <a:p>
                      <a:pPr rtl="0"/>
                      <a:r>
                        <a:rPr lang="fr-FR" sz="1000"/>
                        <a:t>100</a:t>
                      </a:r>
                    </a:p>
                  </a:txBody>
                  <a:tcPr/>
                </a:tc>
                <a:tc>
                  <a:txBody>
                    <a:bodyPr/>
                    <a:lstStyle/>
                    <a:p>
                      <a:pPr rtl="0"/>
                      <a:r>
                        <a:rPr lang="fr-FR" sz="1000"/>
                        <a:t>10</a:t>
                      </a:r>
                    </a:p>
                  </a:txBody>
                  <a:tcPr/>
                </a:tc>
                <a:tc>
                  <a:txBody>
                    <a:bodyPr/>
                    <a:lstStyle/>
                    <a:p>
                      <a:pPr rtl="0"/>
                      <a:r>
                        <a:rPr lang="fr-FR" sz="1000"/>
                        <a:t>1</a:t>
                      </a:r>
                    </a:p>
                  </a:txBody>
                  <a:tcPr/>
                </a:tc>
                <a:extLst>
                  <a:ext uri="{0D108BD9-81ED-4DB2-BD59-A6C34878D82A}">
                    <a16:rowId xmlns:a16="http://schemas.microsoft.com/office/drawing/2014/main" val="4226814726"/>
                  </a:ext>
                </a:extLst>
              </a:tr>
            </a:tbl>
          </a:graphicData>
        </a:graphic>
      </p:graphicFrame>
      <p:sp>
        <p:nvSpPr>
          <p:cNvPr id="7" name="Striped Right Arrow 6">
            <a:extLst>
              <a:ext uri="{FF2B5EF4-FFF2-40B4-BE49-F238E27FC236}">
                <a16:creationId xmlns:a16="http://schemas.microsoft.com/office/drawing/2014/main" id="{42020144-2692-E747-88CD-CE940510F874}"/>
              </a:ext>
            </a:extLst>
          </p:cNvPr>
          <p:cNvSpPr/>
          <p:nvPr/>
        </p:nvSpPr>
        <p:spPr>
          <a:xfrm>
            <a:off x="3846144" y="2975788"/>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ED3027A9-4D3C-0E45-A334-44753559F448}"/>
              </a:ext>
            </a:extLst>
          </p:cNvPr>
          <p:cNvGraphicFramePr>
            <a:graphicFrameLocks noGrp="1"/>
          </p:cNvGraphicFramePr>
          <p:nvPr>
            <p:extLst/>
          </p:nvPr>
        </p:nvGraphicFramePr>
        <p:xfrm>
          <a:off x="4285498" y="2286740"/>
          <a:ext cx="4469221" cy="1704880"/>
        </p:xfrm>
        <a:graphic>
          <a:graphicData uri="http://schemas.openxmlformats.org/drawingml/2006/table">
            <a:tbl>
              <a:tblPr firstRow="1" bandRow="1">
                <a:tableStyleId>{21E4AEA4-8DFA-4A89-87EB-49C32662AFE0}</a:tableStyleId>
              </a:tblPr>
              <a:tblGrid>
                <a:gridCol w="1562986">
                  <a:extLst>
                    <a:ext uri="{9D8B030D-6E8A-4147-A177-3AD203B41FA5}">
                      <a16:colId xmlns:a16="http://schemas.microsoft.com/office/drawing/2014/main" val="825449862"/>
                    </a:ext>
                  </a:extLst>
                </a:gridCol>
                <a:gridCol w="914400">
                  <a:extLst>
                    <a:ext uri="{9D8B030D-6E8A-4147-A177-3AD203B41FA5}">
                      <a16:colId xmlns:a16="http://schemas.microsoft.com/office/drawing/2014/main" val="400489453"/>
                    </a:ext>
                  </a:extLst>
                </a:gridCol>
                <a:gridCol w="776177">
                  <a:extLst>
                    <a:ext uri="{9D8B030D-6E8A-4147-A177-3AD203B41FA5}">
                      <a16:colId xmlns:a16="http://schemas.microsoft.com/office/drawing/2014/main" val="2753584476"/>
                    </a:ext>
                  </a:extLst>
                </a:gridCol>
                <a:gridCol w="659218">
                  <a:extLst>
                    <a:ext uri="{9D8B030D-6E8A-4147-A177-3AD203B41FA5}">
                      <a16:colId xmlns:a16="http://schemas.microsoft.com/office/drawing/2014/main" val="589627143"/>
                    </a:ext>
                  </a:extLst>
                </a:gridCol>
                <a:gridCol w="556440">
                  <a:extLst>
                    <a:ext uri="{9D8B030D-6E8A-4147-A177-3AD203B41FA5}">
                      <a16:colId xmlns:a16="http://schemas.microsoft.com/office/drawing/2014/main" val="281118420"/>
                    </a:ext>
                  </a:extLst>
                </a:gridCol>
              </a:tblGrid>
              <a:tr h="261728">
                <a:tc>
                  <a:txBody>
                    <a:bodyPr/>
                    <a:lstStyle/>
                    <a:p>
                      <a:endParaRPr lang="en-US" sz="1000" dirty="0"/>
                    </a:p>
                  </a:txBody>
                  <a:tcPr/>
                </a:tc>
                <a:tc>
                  <a:txBody>
                    <a:bodyPr/>
                    <a:lstStyle/>
                    <a:p>
                      <a:pPr rtl="0"/>
                      <a:r>
                        <a:rPr lang="fr-FR" sz="1000"/>
                        <a:t>Milliers</a:t>
                      </a:r>
                    </a:p>
                  </a:txBody>
                  <a:tcPr/>
                </a:tc>
                <a:tc>
                  <a:txBody>
                    <a:bodyPr/>
                    <a:lstStyle/>
                    <a:p>
                      <a:pPr rtl="0"/>
                      <a:r>
                        <a:rPr lang="fr-FR" sz="1000"/>
                        <a:t>Centaines</a:t>
                      </a:r>
                    </a:p>
                  </a:txBody>
                  <a:tcPr/>
                </a:tc>
                <a:tc>
                  <a:txBody>
                    <a:bodyPr/>
                    <a:lstStyle/>
                    <a:p>
                      <a:pPr rtl="0"/>
                      <a:r>
                        <a:rPr lang="fr-FR" sz="1000"/>
                        <a:t>Dizaines</a:t>
                      </a:r>
                    </a:p>
                  </a:txBody>
                  <a:tcPr/>
                </a:tc>
                <a:tc>
                  <a:txBody>
                    <a:bodyPr/>
                    <a:lstStyle/>
                    <a:p>
                      <a:pPr rtl="0"/>
                      <a:r>
                        <a:rPr lang="fr-FR" sz="1000"/>
                        <a:t>Unités</a:t>
                      </a:r>
                    </a:p>
                  </a:txBody>
                  <a:tcPr/>
                </a:tc>
                <a:extLst>
                  <a:ext uri="{0D108BD9-81ED-4DB2-BD59-A6C34878D82A}">
                    <a16:rowId xmlns:a16="http://schemas.microsoft.com/office/drawing/2014/main" val="1562842908"/>
                  </a:ext>
                </a:extLst>
              </a:tr>
              <a:tr h="261728">
                <a:tc>
                  <a:txBody>
                    <a:bodyPr/>
                    <a:lstStyle/>
                    <a:p>
                      <a:pPr rtl="0"/>
                      <a:r>
                        <a:rPr lang="fr-FR" sz="1000"/>
                        <a:t>Valeur pondérée</a:t>
                      </a:r>
                    </a:p>
                  </a:txBody>
                  <a:tcPr/>
                </a:tc>
                <a:tc>
                  <a:txBody>
                    <a:bodyPr/>
                    <a:lstStyle/>
                    <a:p>
                      <a:pPr rtl="0"/>
                      <a:r>
                        <a:rPr lang="fr-FR" sz="1000"/>
                        <a:t>1 000</a:t>
                      </a:r>
                    </a:p>
                  </a:txBody>
                  <a:tcPr/>
                </a:tc>
                <a:tc>
                  <a:txBody>
                    <a:bodyPr/>
                    <a:lstStyle/>
                    <a:p>
                      <a:pPr rtl="0"/>
                      <a:r>
                        <a:rPr lang="fr-FR" sz="1000"/>
                        <a:t>100</a:t>
                      </a:r>
                    </a:p>
                  </a:txBody>
                  <a:tcPr/>
                </a:tc>
                <a:tc>
                  <a:txBody>
                    <a:bodyPr/>
                    <a:lstStyle/>
                    <a:p>
                      <a:pPr rtl="0"/>
                      <a:r>
                        <a:rPr lang="fr-FR" sz="1000"/>
                        <a:t>10</a:t>
                      </a:r>
                    </a:p>
                  </a:txBody>
                  <a:tcPr/>
                </a:tc>
                <a:tc>
                  <a:txBody>
                    <a:bodyPr/>
                    <a:lstStyle/>
                    <a:p>
                      <a:pPr rtl="0"/>
                      <a:r>
                        <a:rPr lang="fr-FR" sz="1000"/>
                        <a:t>1</a:t>
                      </a:r>
                    </a:p>
                  </a:txBody>
                  <a:tcPr/>
                </a:tc>
                <a:extLst>
                  <a:ext uri="{0D108BD9-81ED-4DB2-BD59-A6C34878D82A}">
                    <a16:rowId xmlns:a16="http://schemas.microsoft.com/office/drawing/2014/main" val="1689960212"/>
                  </a:ext>
                </a:extLst>
              </a:tr>
              <a:tr h="261728">
                <a:tc>
                  <a:txBody>
                    <a:bodyPr/>
                    <a:lstStyle/>
                    <a:p>
                      <a:pPr rtl="0"/>
                      <a:r>
                        <a:rPr lang="fr-FR" sz="1000"/>
                        <a:t>Nombre décimal (1234)</a:t>
                      </a:r>
                    </a:p>
                  </a:txBody>
                  <a:tcPr/>
                </a:tc>
                <a:tc>
                  <a:txBody>
                    <a:bodyPr/>
                    <a:lstStyle/>
                    <a:p>
                      <a:pPr rtl="0"/>
                      <a:r>
                        <a:rPr lang="fr-FR" sz="1000"/>
                        <a:t>1</a:t>
                      </a:r>
                    </a:p>
                  </a:txBody>
                  <a:tcPr/>
                </a:tc>
                <a:tc>
                  <a:txBody>
                    <a:bodyPr/>
                    <a:lstStyle/>
                    <a:p>
                      <a:pPr rtl="0"/>
                      <a:r>
                        <a:rPr lang="fr-FR" sz="1000"/>
                        <a:t>2</a:t>
                      </a:r>
                    </a:p>
                  </a:txBody>
                  <a:tcPr/>
                </a:tc>
                <a:tc>
                  <a:txBody>
                    <a:bodyPr/>
                    <a:lstStyle/>
                    <a:p>
                      <a:pPr rtl="0"/>
                      <a:r>
                        <a:rPr lang="fr-FR" sz="1000"/>
                        <a:t>3</a:t>
                      </a:r>
                    </a:p>
                  </a:txBody>
                  <a:tcPr/>
                </a:tc>
                <a:tc>
                  <a:txBody>
                    <a:bodyPr/>
                    <a:lstStyle/>
                    <a:p>
                      <a:pPr rtl="0"/>
                      <a:r>
                        <a:rPr lang="fr-FR" sz="1000"/>
                        <a:t>4</a:t>
                      </a:r>
                    </a:p>
                  </a:txBody>
                  <a:tcPr/>
                </a:tc>
                <a:extLst>
                  <a:ext uri="{0D108BD9-81ED-4DB2-BD59-A6C34878D82A}">
                    <a16:rowId xmlns:a16="http://schemas.microsoft.com/office/drawing/2014/main" val="1018247003"/>
                  </a:ext>
                </a:extLst>
              </a:tr>
              <a:tr h="261728">
                <a:tc>
                  <a:txBody>
                    <a:bodyPr/>
                    <a:lstStyle/>
                    <a:p>
                      <a:pPr rtl="0"/>
                      <a:r>
                        <a:rPr lang="fr-FR" sz="1000"/>
                        <a:t>Calcul</a:t>
                      </a:r>
                    </a:p>
                  </a:txBody>
                  <a:tcPr/>
                </a:tc>
                <a:tc>
                  <a:txBody>
                    <a:bodyPr/>
                    <a:lstStyle/>
                    <a:p>
                      <a:pPr rtl="0"/>
                      <a:r>
                        <a:rPr lang="fr-FR" sz="1000"/>
                        <a:t>1 x 1000</a:t>
                      </a:r>
                    </a:p>
                  </a:txBody>
                  <a:tcPr/>
                </a:tc>
                <a:tc>
                  <a:txBody>
                    <a:bodyPr/>
                    <a:lstStyle/>
                    <a:p>
                      <a:pPr rtl="0"/>
                      <a:r>
                        <a:rPr lang="fr-FR" sz="1000"/>
                        <a:t>2 x 100</a:t>
                      </a:r>
                    </a:p>
                  </a:txBody>
                  <a:tcPr/>
                </a:tc>
                <a:tc>
                  <a:txBody>
                    <a:bodyPr/>
                    <a:lstStyle/>
                    <a:p>
                      <a:pPr rtl="0"/>
                      <a:r>
                        <a:rPr lang="fr-FR" sz="1000"/>
                        <a:t>3 x 10</a:t>
                      </a:r>
                    </a:p>
                  </a:txBody>
                  <a:tcPr/>
                </a:tc>
                <a:tc>
                  <a:txBody>
                    <a:bodyPr/>
                    <a:lstStyle/>
                    <a:p>
                      <a:pPr rtl="0"/>
                      <a:r>
                        <a:rPr lang="fr-FR" sz="1000"/>
                        <a:t>4 x 1</a:t>
                      </a:r>
                    </a:p>
                  </a:txBody>
                  <a:tcPr/>
                </a:tc>
                <a:extLst>
                  <a:ext uri="{0D108BD9-81ED-4DB2-BD59-A6C34878D82A}">
                    <a16:rowId xmlns:a16="http://schemas.microsoft.com/office/drawing/2014/main" val="4206830395"/>
                  </a:ext>
                </a:extLst>
              </a:tr>
              <a:tr h="261728">
                <a:tc>
                  <a:txBody>
                    <a:bodyPr/>
                    <a:lstStyle/>
                    <a:p>
                      <a:pPr rtl="0"/>
                      <a:r>
                        <a:rPr lang="fr-FR" sz="1000"/>
                        <a:t>Additionnez-les…</a:t>
                      </a:r>
                    </a:p>
                  </a:txBody>
                  <a:tcPr/>
                </a:tc>
                <a:tc>
                  <a:txBody>
                    <a:bodyPr/>
                    <a:lstStyle/>
                    <a:p>
                      <a:pPr rtl="0"/>
                      <a:r>
                        <a:rPr lang="fr-FR" sz="1000"/>
                        <a:t>1 000</a:t>
                      </a:r>
                    </a:p>
                  </a:txBody>
                  <a:tcPr/>
                </a:tc>
                <a:tc>
                  <a:txBody>
                    <a:bodyPr/>
                    <a:lstStyle/>
                    <a:p>
                      <a:pPr rtl="0"/>
                      <a:r>
                        <a:rPr lang="fr-FR" sz="1000"/>
                        <a:t>+ 200</a:t>
                      </a:r>
                    </a:p>
                  </a:txBody>
                  <a:tcPr/>
                </a:tc>
                <a:tc>
                  <a:txBody>
                    <a:bodyPr/>
                    <a:lstStyle/>
                    <a:p>
                      <a:pPr rtl="0"/>
                      <a:r>
                        <a:rPr lang="fr-FR" sz="1000"/>
                        <a:t>+ 30</a:t>
                      </a:r>
                    </a:p>
                  </a:txBody>
                  <a:tcPr/>
                </a:tc>
                <a:tc>
                  <a:txBody>
                    <a:bodyPr/>
                    <a:lstStyle/>
                    <a:p>
                      <a:pPr rtl="0"/>
                      <a:r>
                        <a:rPr lang="fr-FR" sz="1000"/>
                        <a:t>+ 4</a:t>
                      </a:r>
                    </a:p>
                  </a:txBody>
                  <a:tcPr/>
                </a:tc>
                <a:extLst>
                  <a:ext uri="{0D108BD9-81ED-4DB2-BD59-A6C34878D82A}">
                    <a16:rowId xmlns:a16="http://schemas.microsoft.com/office/drawing/2014/main" val="2822523445"/>
                  </a:ext>
                </a:extLst>
              </a:tr>
              <a:tr h="261728">
                <a:tc>
                  <a:txBody>
                    <a:bodyPr/>
                    <a:lstStyle/>
                    <a:p>
                      <a:pPr rtl="0"/>
                      <a:r>
                        <a:rPr lang="fr-FR" sz="1000"/>
                        <a:t>Le résultat</a:t>
                      </a:r>
                    </a:p>
                  </a:txBody>
                  <a:tcPr/>
                </a:tc>
                <a:tc gridSpan="4">
                  <a:txBody>
                    <a:bodyPr/>
                    <a:lstStyle/>
                    <a:p>
                      <a:pPr algn="ctr" rtl="0"/>
                      <a:r>
                        <a:rPr lang="fr-FR" sz="1000" b="1"/>
                        <a:t>1 234</a:t>
                      </a:r>
                    </a:p>
                  </a:txBody>
                  <a:tcPr/>
                </a:tc>
                <a:tc hMerge="1">
                  <a:txBody>
                    <a:bodyPr/>
                    <a:lstStyle/>
                    <a:p>
                      <a:endParaRPr lang="en-US" sz="1000"/>
                    </a:p>
                  </a:txBody>
                  <a:tcPr/>
                </a:tc>
                <a:tc hMerge="1">
                  <a:txBody>
                    <a:bodyPr/>
                    <a:lstStyle/>
                    <a:p>
                      <a:endParaRPr lang="en-US" sz="1000"/>
                    </a:p>
                  </a:txBody>
                  <a:tcPr/>
                </a:tc>
                <a:tc hMerge="1">
                  <a:txBody>
                    <a:bodyPr/>
                    <a:lstStyle/>
                    <a:p>
                      <a:endParaRPr lang="en-US" sz="1000" dirty="0"/>
                    </a:p>
                  </a:txBody>
                  <a:tcPr/>
                </a:tc>
                <a:extLst>
                  <a:ext uri="{0D108BD9-81ED-4DB2-BD59-A6C34878D82A}">
                    <a16:rowId xmlns:a16="http://schemas.microsoft.com/office/drawing/2014/main" val="419144150"/>
                  </a:ext>
                </a:extLst>
              </a:tr>
            </a:tbl>
          </a:graphicData>
        </a:graphic>
      </p:graphicFrame>
    </p:spTree>
    <p:extLst>
      <p:ext uri="{BB962C8B-B14F-4D97-AF65-F5344CB8AC3E}">
        <p14:creationId xmlns:p14="http://schemas.microsoft.com/office/powerpoint/2010/main" val="380043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Notation de position binaire (suite)</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474662" y="839972"/>
            <a:ext cx="8280057" cy="334762"/>
          </a:xfrm>
        </p:spPr>
        <p:txBody>
          <a:bodyPr/>
          <a:lstStyle/>
          <a:p>
            <a:pPr marL="0" indent="0" algn="l" rtl="0"/>
            <a:r>
              <a:rPr lang="fr-FR" sz="1600">
                <a:solidFill>
                  <a:srgbClr val="000000"/>
                </a:solidFill>
              </a:rPr>
              <a:t>Le système de notation de position binaire fonctionne comme indiqué dans les tableaux ci-dessous.</a:t>
            </a:r>
          </a:p>
        </p:txBody>
      </p:sp>
      <p:graphicFrame>
        <p:nvGraphicFramePr>
          <p:cNvPr id="5" name="Table 4">
            <a:extLst>
              <a:ext uri="{FF2B5EF4-FFF2-40B4-BE49-F238E27FC236}">
                <a16:creationId xmlns:a16="http://schemas.microsoft.com/office/drawing/2014/main" id="{559CEC86-4057-DA4B-98C8-93666AE4B10C}"/>
              </a:ext>
            </a:extLst>
          </p:cNvPr>
          <p:cNvGraphicFramePr>
            <a:graphicFrameLocks noGrp="1"/>
          </p:cNvGraphicFramePr>
          <p:nvPr>
            <p:extLst/>
          </p:nvPr>
        </p:nvGraphicFramePr>
        <p:xfrm>
          <a:off x="389281" y="1265932"/>
          <a:ext cx="5733792" cy="1214620"/>
        </p:xfrm>
        <a:graphic>
          <a:graphicData uri="http://schemas.openxmlformats.org/drawingml/2006/table">
            <a:tbl>
              <a:tblPr firstRow="1" bandRow="1">
                <a:tableStyleId>{5C22544A-7EE6-4342-B048-85BDC9FD1C3A}</a:tableStyleId>
              </a:tblPr>
              <a:tblGrid>
                <a:gridCol w="1980498">
                  <a:extLst>
                    <a:ext uri="{9D8B030D-6E8A-4147-A177-3AD203B41FA5}">
                      <a16:colId xmlns:a16="http://schemas.microsoft.com/office/drawing/2014/main" val="3837822917"/>
                    </a:ext>
                  </a:extLst>
                </a:gridCol>
                <a:gridCol w="499730">
                  <a:extLst>
                    <a:ext uri="{9D8B030D-6E8A-4147-A177-3AD203B41FA5}">
                      <a16:colId xmlns:a16="http://schemas.microsoft.com/office/drawing/2014/main" val="2257126818"/>
                    </a:ext>
                  </a:extLst>
                </a:gridCol>
                <a:gridCol w="457200">
                  <a:extLst>
                    <a:ext uri="{9D8B030D-6E8A-4147-A177-3AD203B41FA5}">
                      <a16:colId xmlns:a16="http://schemas.microsoft.com/office/drawing/2014/main" val="733968975"/>
                    </a:ext>
                  </a:extLst>
                </a:gridCol>
                <a:gridCol w="435935">
                  <a:extLst>
                    <a:ext uri="{9D8B030D-6E8A-4147-A177-3AD203B41FA5}">
                      <a16:colId xmlns:a16="http://schemas.microsoft.com/office/drawing/2014/main" val="2184405947"/>
                    </a:ext>
                  </a:extLst>
                </a:gridCol>
                <a:gridCol w="435935">
                  <a:extLst>
                    <a:ext uri="{9D8B030D-6E8A-4147-A177-3AD203B41FA5}">
                      <a16:colId xmlns:a16="http://schemas.microsoft.com/office/drawing/2014/main" val="2878814134"/>
                    </a:ext>
                  </a:extLst>
                </a:gridCol>
                <a:gridCol w="499730">
                  <a:extLst>
                    <a:ext uri="{9D8B030D-6E8A-4147-A177-3AD203B41FA5}">
                      <a16:colId xmlns:a16="http://schemas.microsoft.com/office/drawing/2014/main" val="326059745"/>
                    </a:ext>
                  </a:extLst>
                </a:gridCol>
                <a:gridCol w="457200">
                  <a:extLst>
                    <a:ext uri="{9D8B030D-6E8A-4147-A177-3AD203B41FA5}">
                      <a16:colId xmlns:a16="http://schemas.microsoft.com/office/drawing/2014/main" val="1053828557"/>
                    </a:ext>
                  </a:extLst>
                </a:gridCol>
                <a:gridCol w="478466">
                  <a:extLst>
                    <a:ext uri="{9D8B030D-6E8A-4147-A177-3AD203B41FA5}">
                      <a16:colId xmlns:a16="http://schemas.microsoft.com/office/drawing/2014/main" val="830387269"/>
                    </a:ext>
                  </a:extLst>
                </a:gridCol>
                <a:gridCol w="489098">
                  <a:extLst>
                    <a:ext uri="{9D8B030D-6E8A-4147-A177-3AD203B41FA5}">
                      <a16:colId xmlns:a16="http://schemas.microsoft.com/office/drawing/2014/main" val="3034883102"/>
                    </a:ext>
                  </a:extLst>
                </a:gridCol>
              </a:tblGrid>
              <a:tr h="303655">
                <a:tc>
                  <a:txBody>
                    <a:bodyPr/>
                    <a:lstStyle/>
                    <a:p>
                      <a:pPr rtl="0"/>
                      <a:r>
                        <a:rPr lang="fr-FR" sz="1000"/>
                        <a:t>Base</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tc>
                  <a:txBody>
                    <a:bodyPr/>
                    <a:lstStyle/>
                    <a:p>
                      <a:pPr rtl="0"/>
                      <a:r>
                        <a:rPr lang="fr-FR" sz="1000"/>
                        <a:t>2</a:t>
                      </a:r>
                    </a:p>
                  </a:txBody>
                  <a:tcPr/>
                </a:tc>
                <a:extLst>
                  <a:ext uri="{0D108BD9-81ED-4DB2-BD59-A6C34878D82A}">
                    <a16:rowId xmlns:a16="http://schemas.microsoft.com/office/drawing/2014/main" val="1798718847"/>
                  </a:ext>
                </a:extLst>
              </a:tr>
              <a:tr h="303655">
                <a:tc>
                  <a:txBody>
                    <a:bodyPr/>
                    <a:lstStyle/>
                    <a:p>
                      <a:pPr rtl="0"/>
                      <a:r>
                        <a:rPr lang="fr-FR" sz="1000"/>
                        <a:t>Position du nombre</a:t>
                      </a:r>
                    </a:p>
                  </a:txBody>
                  <a:tcPr/>
                </a:tc>
                <a:tc>
                  <a:txBody>
                    <a:bodyPr/>
                    <a:lstStyle/>
                    <a:p>
                      <a:pPr rtl="0"/>
                      <a:r>
                        <a:rPr lang="fr-FR" sz="1000"/>
                        <a:t>7</a:t>
                      </a:r>
                    </a:p>
                  </a:txBody>
                  <a:tcPr/>
                </a:tc>
                <a:tc>
                  <a:txBody>
                    <a:bodyPr/>
                    <a:lstStyle/>
                    <a:p>
                      <a:pPr rtl="0"/>
                      <a:r>
                        <a:rPr lang="fr-FR" sz="1000"/>
                        <a:t>6</a:t>
                      </a:r>
                    </a:p>
                  </a:txBody>
                  <a:tcPr/>
                </a:tc>
                <a:tc>
                  <a:txBody>
                    <a:bodyPr/>
                    <a:lstStyle/>
                    <a:p>
                      <a:pPr rtl="0"/>
                      <a:r>
                        <a:rPr lang="fr-FR" sz="1000"/>
                        <a:t>5</a:t>
                      </a:r>
                    </a:p>
                  </a:txBody>
                  <a:tcPr/>
                </a:tc>
                <a:tc>
                  <a:txBody>
                    <a:bodyPr/>
                    <a:lstStyle/>
                    <a:p>
                      <a:pPr rtl="0"/>
                      <a:r>
                        <a:rPr lang="fr-FR" sz="1000"/>
                        <a:t>4</a:t>
                      </a:r>
                    </a:p>
                  </a:txBody>
                  <a:tcPr/>
                </a:tc>
                <a:tc>
                  <a:txBody>
                    <a:bodyPr/>
                    <a:lstStyle/>
                    <a:p>
                      <a:pPr rtl="0"/>
                      <a:r>
                        <a:rPr lang="fr-FR" sz="1000"/>
                        <a:t>3</a:t>
                      </a:r>
                    </a:p>
                  </a:txBody>
                  <a:tcPr/>
                </a:tc>
                <a:tc>
                  <a:txBody>
                    <a:bodyPr/>
                    <a:lstStyle/>
                    <a:p>
                      <a:pPr rtl="0"/>
                      <a:r>
                        <a:rPr lang="fr-FR" sz="1000"/>
                        <a:t>2</a:t>
                      </a:r>
                    </a:p>
                  </a:txBody>
                  <a:tcPr/>
                </a:tc>
                <a:tc>
                  <a:txBody>
                    <a:bodyPr/>
                    <a:lstStyle/>
                    <a:p>
                      <a:pPr rtl="0"/>
                      <a:r>
                        <a:rPr lang="fr-FR" sz="1000"/>
                        <a:t>1</a:t>
                      </a:r>
                    </a:p>
                  </a:txBody>
                  <a:tcPr/>
                </a:tc>
                <a:tc>
                  <a:txBody>
                    <a:bodyPr/>
                    <a:lstStyle/>
                    <a:p>
                      <a:pPr rtl="0"/>
                      <a:r>
                        <a:rPr lang="fr-FR" sz="1000"/>
                        <a:t>0</a:t>
                      </a:r>
                    </a:p>
                  </a:txBody>
                  <a:tcPr/>
                </a:tc>
                <a:extLst>
                  <a:ext uri="{0D108BD9-81ED-4DB2-BD59-A6C34878D82A}">
                    <a16:rowId xmlns:a16="http://schemas.microsoft.com/office/drawing/2014/main" val="3580694335"/>
                  </a:ext>
                </a:extLst>
              </a:tr>
              <a:tr h="303655">
                <a:tc>
                  <a:txBody>
                    <a:bodyPr/>
                    <a:lstStyle/>
                    <a:p>
                      <a:pPr rtl="0"/>
                      <a:r>
                        <a:rPr lang="fr-FR" sz="1000"/>
                        <a:t>Calcul</a:t>
                      </a:r>
                    </a:p>
                  </a:txBody>
                  <a:tcPr/>
                </a:tc>
                <a:tc>
                  <a:txBody>
                    <a:bodyPr/>
                    <a:lstStyle/>
                    <a:p>
                      <a:pPr rtl="0"/>
                      <a:r>
                        <a:rPr lang="fr-FR" sz="1000"/>
                        <a:t>(2</a:t>
                      </a:r>
                      <a:r>
                        <a:rPr lang="fr-FR" sz="1000" baseline="30000"/>
                        <a:t>7</a:t>
                      </a:r>
                      <a:r>
                        <a:rPr lang="fr-FR" sz="1000"/>
                        <a:t>)</a:t>
                      </a:r>
                    </a:p>
                  </a:txBody>
                  <a:tcPr/>
                </a:tc>
                <a:tc>
                  <a:txBody>
                    <a:bodyPr/>
                    <a:lstStyle/>
                    <a:p>
                      <a:pPr rtl="0"/>
                      <a:r>
                        <a:rPr lang="fr-FR" sz="1000"/>
                        <a:t>(2</a:t>
                      </a:r>
                      <a:r>
                        <a:rPr lang="fr-FR" sz="1000" baseline="30000"/>
                        <a:t>6</a:t>
                      </a:r>
                      <a:r>
                        <a:rPr lang="fr-FR" sz="1000"/>
                        <a:t>)</a:t>
                      </a:r>
                    </a:p>
                  </a:txBody>
                  <a:tcPr/>
                </a:tc>
                <a:tc>
                  <a:txBody>
                    <a:bodyPr/>
                    <a:lstStyle/>
                    <a:p>
                      <a:pPr rtl="0"/>
                      <a:r>
                        <a:rPr lang="fr-FR" sz="1000"/>
                        <a:t>(2</a:t>
                      </a:r>
                      <a:r>
                        <a:rPr lang="fr-FR" sz="1000" baseline="30000"/>
                        <a:t>5</a:t>
                      </a:r>
                      <a:r>
                        <a:rPr lang="fr-FR" sz="1000"/>
                        <a:t>)</a:t>
                      </a:r>
                    </a:p>
                  </a:txBody>
                  <a:tcPr/>
                </a:tc>
                <a:tc>
                  <a:txBody>
                    <a:bodyPr/>
                    <a:lstStyle/>
                    <a:p>
                      <a:pPr rtl="0"/>
                      <a:r>
                        <a:rPr lang="fr-FR" sz="1000"/>
                        <a:t>(2</a:t>
                      </a:r>
                      <a:r>
                        <a:rPr lang="fr-FR" sz="1000" baseline="30000"/>
                        <a:t>4</a:t>
                      </a:r>
                      <a:r>
                        <a:rPr lang="fr-FR" sz="1000"/>
                        <a:t>)</a:t>
                      </a:r>
                    </a:p>
                  </a:txBody>
                  <a:tcPr/>
                </a:tc>
                <a:tc>
                  <a:txBody>
                    <a:bodyPr/>
                    <a:lstStyle/>
                    <a:p>
                      <a:pPr rtl="0"/>
                      <a:r>
                        <a:rPr lang="fr-FR" sz="1000"/>
                        <a:t>(2</a:t>
                      </a:r>
                      <a:r>
                        <a:rPr lang="fr-FR" sz="1000" baseline="30000"/>
                        <a:t>3</a:t>
                      </a:r>
                      <a:r>
                        <a:rPr lang="fr-FR" sz="1000"/>
                        <a:t>)</a:t>
                      </a:r>
                    </a:p>
                  </a:txBody>
                  <a:tcPr/>
                </a:tc>
                <a:tc>
                  <a:txBody>
                    <a:bodyPr/>
                    <a:lstStyle/>
                    <a:p>
                      <a:pPr rtl="0"/>
                      <a:r>
                        <a:rPr lang="fr-FR" sz="1000"/>
                        <a:t>(2</a:t>
                      </a:r>
                      <a:r>
                        <a:rPr lang="fr-FR" sz="1000" baseline="30000"/>
                        <a:t>2</a:t>
                      </a:r>
                      <a:r>
                        <a:rPr lang="fr-FR" sz="1000"/>
                        <a:t>)</a:t>
                      </a:r>
                    </a:p>
                  </a:txBody>
                  <a:tcPr/>
                </a:tc>
                <a:tc>
                  <a:txBody>
                    <a:bodyPr/>
                    <a:lstStyle/>
                    <a:p>
                      <a:pPr rtl="0"/>
                      <a:r>
                        <a:rPr lang="fr-FR" sz="1000"/>
                        <a:t>(2</a:t>
                      </a:r>
                      <a:r>
                        <a:rPr lang="fr-FR" sz="1000" baseline="30000"/>
                        <a:t>1</a:t>
                      </a:r>
                      <a:r>
                        <a:rPr lang="fr-FR" sz="1000"/>
                        <a:t>)</a:t>
                      </a:r>
                    </a:p>
                  </a:txBody>
                  <a:tcPr/>
                </a:tc>
                <a:tc>
                  <a:txBody>
                    <a:bodyPr/>
                    <a:lstStyle/>
                    <a:p>
                      <a:pPr rtl="0"/>
                      <a:r>
                        <a:rPr lang="fr-FR" sz="1000"/>
                        <a:t>(2</a:t>
                      </a:r>
                      <a:r>
                        <a:rPr lang="fr-FR" sz="1000" baseline="30000"/>
                        <a:t>0</a:t>
                      </a:r>
                      <a:r>
                        <a:rPr lang="fr-FR" sz="1000"/>
                        <a:t>)</a:t>
                      </a:r>
                    </a:p>
                  </a:txBody>
                  <a:tcPr/>
                </a:tc>
                <a:extLst>
                  <a:ext uri="{0D108BD9-81ED-4DB2-BD59-A6C34878D82A}">
                    <a16:rowId xmlns:a16="http://schemas.microsoft.com/office/drawing/2014/main" val="3026254151"/>
                  </a:ext>
                </a:extLst>
              </a:tr>
              <a:tr h="303655">
                <a:tc>
                  <a:txBody>
                    <a:bodyPr/>
                    <a:lstStyle/>
                    <a:p>
                      <a:pPr rtl="0"/>
                      <a:r>
                        <a:rPr lang="fr-FR" sz="1000"/>
                        <a:t>Valeur de position</a:t>
                      </a:r>
                    </a:p>
                  </a:txBody>
                  <a:tcPr/>
                </a:tc>
                <a:tc>
                  <a:txBody>
                    <a:bodyPr/>
                    <a:lstStyle/>
                    <a:p>
                      <a:pPr rtl="0"/>
                      <a:r>
                        <a:rPr lang="fr-FR" sz="1000"/>
                        <a:t>128</a:t>
                      </a:r>
                    </a:p>
                  </a:txBody>
                  <a:tcPr/>
                </a:tc>
                <a:tc>
                  <a:txBody>
                    <a:bodyPr/>
                    <a:lstStyle/>
                    <a:p>
                      <a:pPr rtl="0"/>
                      <a:r>
                        <a:rPr lang="fr-FR" sz="1000"/>
                        <a:t>64</a:t>
                      </a:r>
                    </a:p>
                  </a:txBody>
                  <a:tcPr/>
                </a:tc>
                <a:tc>
                  <a:txBody>
                    <a:bodyPr/>
                    <a:lstStyle/>
                    <a:p>
                      <a:pPr rtl="0"/>
                      <a:r>
                        <a:rPr lang="fr-FR" sz="1000"/>
                        <a:t>32</a:t>
                      </a:r>
                    </a:p>
                  </a:txBody>
                  <a:tcPr/>
                </a:tc>
                <a:tc>
                  <a:txBody>
                    <a:bodyPr/>
                    <a:lstStyle/>
                    <a:p>
                      <a:pPr rtl="0"/>
                      <a:r>
                        <a:rPr lang="fr-FR" sz="1000"/>
                        <a:t>16</a:t>
                      </a:r>
                    </a:p>
                  </a:txBody>
                  <a:tcPr/>
                </a:tc>
                <a:tc>
                  <a:txBody>
                    <a:bodyPr/>
                    <a:lstStyle/>
                    <a:p>
                      <a:pPr rtl="0"/>
                      <a:r>
                        <a:rPr lang="fr-FR" sz="1000"/>
                        <a:t>8</a:t>
                      </a:r>
                    </a:p>
                  </a:txBody>
                  <a:tcPr/>
                </a:tc>
                <a:tc>
                  <a:txBody>
                    <a:bodyPr/>
                    <a:lstStyle/>
                    <a:p>
                      <a:pPr rtl="0"/>
                      <a:r>
                        <a:rPr lang="fr-FR" sz="1000"/>
                        <a:t>4</a:t>
                      </a:r>
                    </a:p>
                  </a:txBody>
                  <a:tcPr/>
                </a:tc>
                <a:tc>
                  <a:txBody>
                    <a:bodyPr/>
                    <a:lstStyle/>
                    <a:p>
                      <a:pPr rtl="0"/>
                      <a:r>
                        <a:rPr lang="fr-FR" sz="1000"/>
                        <a:t>2</a:t>
                      </a:r>
                    </a:p>
                  </a:txBody>
                  <a:tcPr/>
                </a:tc>
                <a:tc>
                  <a:txBody>
                    <a:bodyPr/>
                    <a:lstStyle/>
                    <a:p>
                      <a:pPr rtl="0"/>
                      <a:r>
                        <a:rPr lang="fr-FR" sz="1000"/>
                        <a:t>1</a:t>
                      </a:r>
                    </a:p>
                  </a:txBody>
                  <a:tcPr/>
                </a:tc>
                <a:extLst>
                  <a:ext uri="{0D108BD9-81ED-4DB2-BD59-A6C34878D82A}">
                    <a16:rowId xmlns:a16="http://schemas.microsoft.com/office/drawing/2014/main" val="4226814726"/>
                  </a:ext>
                </a:extLst>
              </a:tr>
            </a:tbl>
          </a:graphicData>
        </a:graphic>
      </p:graphicFrame>
      <p:sp>
        <p:nvSpPr>
          <p:cNvPr id="7" name="Striped Right Arrow 6">
            <a:extLst>
              <a:ext uri="{FF2B5EF4-FFF2-40B4-BE49-F238E27FC236}">
                <a16:creationId xmlns:a16="http://schemas.microsoft.com/office/drawing/2014/main" id="{42020144-2692-E747-88CD-CE940510F874}"/>
              </a:ext>
            </a:extLst>
          </p:cNvPr>
          <p:cNvSpPr/>
          <p:nvPr/>
        </p:nvSpPr>
        <p:spPr>
          <a:xfrm rot="5400000">
            <a:off x="3753951" y="2666137"/>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5AF9CA21-1491-D046-A16A-EF95E9FFD0F7}"/>
              </a:ext>
            </a:extLst>
          </p:cNvPr>
          <p:cNvGraphicFramePr>
            <a:graphicFrameLocks noGrp="1"/>
          </p:cNvGraphicFramePr>
          <p:nvPr>
            <p:extLst/>
          </p:nvPr>
        </p:nvGraphicFramePr>
        <p:xfrm>
          <a:off x="2611696" y="3037184"/>
          <a:ext cx="5733792" cy="1518275"/>
        </p:xfrm>
        <a:graphic>
          <a:graphicData uri="http://schemas.openxmlformats.org/drawingml/2006/table">
            <a:tbl>
              <a:tblPr firstRow="1" bandRow="1">
                <a:tableStyleId>{21E4AEA4-8DFA-4A89-87EB-49C32662AFE0}</a:tableStyleId>
              </a:tblPr>
              <a:tblGrid>
                <a:gridCol w="1800816">
                  <a:extLst>
                    <a:ext uri="{9D8B030D-6E8A-4147-A177-3AD203B41FA5}">
                      <a16:colId xmlns:a16="http://schemas.microsoft.com/office/drawing/2014/main" val="3837822917"/>
                    </a:ext>
                  </a:extLst>
                </a:gridCol>
                <a:gridCol w="584790">
                  <a:extLst>
                    <a:ext uri="{9D8B030D-6E8A-4147-A177-3AD203B41FA5}">
                      <a16:colId xmlns:a16="http://schemas.microsoft.com/office/drawing/2014/main" val="2257126818"/>
                    </a:ext>
                  </a:extLst>
                </a:gridCol>
                <a:gridCol w="489098">
                  <a:extLst>
                    <a:ext uri="{9D8B030D-6E8A-4147-A177-3AD203B41FA5}">
                      <a16:colId xmlns:a16="http://schemas.microsoft.com/office/drawing/2014/main" val="733968975"/>
                    </a:ext>
                  </a:extLst>
                </a:gridCol>
                <a:gridCol w="499730">
                  <a:extLst>
                    <a:ext uri="{9D8B030D-6E8A-4147-A177-3AD203B41FA5}">
                      <a16:colId xmlns:a16="http://schemas.microsoft.com/office/drawing/2014/main" val="2184405947"/>
                    </a:ext>
                  </a:extLst>
                </a:gridCol>
                <a:gridCol w="478465">
                  <a:extLst>
                    <a:ext uri="{9D8B030D-6E8A-4147-A177-3AD203B41FA5}">
                      <a16:colId xmlns:a16="http://schemas.microsoft.com/office/drawing/2014/main" val="2878814134"/>
                    </a:ext>
                  </a:extLst>
                </a:gridCol>
                <a:gridCol w="456129">
                  <a:extLst>
                    <a:ext uri="{9D8B030D-6E8A-4147-A177-3AD203B41FA5}">
                      <a16:colId xmlns:a16="http://schemas.microsoft.com/office/drawing/2014/main" val="326059745"/>
                    </a:ext>
                  </a:extLst>
                </a:gridCol>
                <a:gridCol w="457200">
                  <a:extLst>
                    <a:ext uri="{9D8B030D-6E8A-4147-A177-3AD203B41FA5}">
                      <a16:colId xmlns:a16="http://schemas.microsoft.com/office/drawing/2014/main" val="1053828557"/>
                    </a:ext>
                  </a:extLst>
                </a:gridCol>
                <a:gridCol w="478466">
                  <a:extLst>
                    <a:ext uri="{9D8B030D-6E8A-4147-A177-3AD203B41FA5}">
                      <a16:colId xmlns:a16="http://schemas.microsoft.com/office/drawing/2014/main" val="830387269"/>
                    </a:ext>
                  </a:extLst>
                </a:gridCol>
                <a:gridCol w="489098">
                  <a:extLst>
                    <a:ext uri="{9D8B030D-6E8A-4147-A177-3AD203B41FA5}">
                      <a16:colId xmlns:a16="http://schemas.microsoft.com/office/drawing/2014/main" val="3034883102"/>
                    </a:ext>
                  </a:extLst>
                </a:gridCol>
              </a:tblGrid>
              <a:tr h="303655">
                <a:tc>
                  <a:txBody>
                    <a:bodyPr/>
                    <a:lstStyle/>
                    <a:p>
                      <a:pPr rtl="0"/>
                      <a:r>
                        <a:rPr lang="fr-FR" sz="1000"/>
                        <a:t>Valeur pondérée</a:t>
                      </a:r>
                    </a:p>
                  </a:txBody>
                  <a:tcPr/>
                </a:tc>
                <a:tc>
                  <a:txBody>
                    <a:bodyPr/>
                    <a:lstStyle/>
                    <a:p>
                      <a:pPr rtl="0"/>
                      <a:r>
                        <a:rPr lang="fr-FR" sz="1000"/>
                        <a:t>128</a:t>
                      </a:r>
                    </a:p>
                  </a:txBody>
                  <a:tcPr/>
                </a:tc>
                <a:tc>
                  <a:txBody>
                    <a:bodyPr/>
                    <a:lstStyle/>
                    <a:p>
                      <a:pPr rtl="0"/>
                      <a:r>
                        <a:rPr lang="fr-FR" sz="1000"/>
                        <a:t>64</a:t>
                      </a:r>
                    </a:p>
                  </a:txBody>
                  <a:tcPr/>
                </a:tc>
                <a:tc>
                  <a:txBody>
                    <a:bodyPr/>
                    <a:lstStyle/>
                    <a:p>
                      <a:pPr rtl="0"/>
                      <a:r>
                        <a:rPr lang="fr-FR" sz="1000"/>
                        <a:t>32</a:t>
                      </a:r>
                    </a:p>
                  </a:txBody>
                  <a:tcPr/>
                </a:tc>
                <a:tc>
                  <a:txBody>
                    <a:bodyPr/>
                    <a:lstStyle/>
                    <a:p>
                      <a:pPr rtl="0"/>
                      <a:r>
                        <a:rPr lang="fr-FR" sz="1000"/>
                        <a:t>16</a:t>
                      </a:r>
                    </a:p>
                  </a:txBody>
                  <a:tcPr/>
                </a:tc>
                <a:tc>
                  <a:txBody>
                    <a:bodyPr/>
                    <a:lstStyle/>
                    <a:p>
                      <a:pPr rtl="0"/>
                      <a:r>
                        <a:rPr lang="fr-FR" sz="1000"/>
                        <a:t>8</a:t>
                      </a:r>
                    </a:p>
                  </a:txBody>
                  <a:tcPr/>
                </a:tc>
                <a:tc>
                  <a:txBody>
                    <a:bodyPr/>
                    <a:lstStyle/>
                    <a:p>
                      <a:pPr rtl="0"/>
                      <a:r>
                        <a:rPr lang="fr-FR" sz="1000"/>
                        <a:t>4</a:t>
                      </a:r>
                    </a:p>
                  </a:txBody>
                  <a:tcPr/>
                </a:tc>
                <a:tc>
                  <a:txBody>
                    <a:bodyPr/>
                    <a:lstStyle/>
                    <a:p>
                      <a:pPr rtl="0"/>
                      <a:r>
                        <a:rPr lang="fr-FR" sz="1000"/>
                        <a:t>2</a:t>
                      </a:r>
                    </a:p>
                  </a:txBody>
                  <a:tcPr/>
                </a:tc>
                <a:tc>
                  <a:txBody>
                    <a:bodyPr/>
                    <a:lstStyle/>
                    <a:p>
                      <a:pPr rtl="0"/>
                      <a:r>
                        <a:rPr lang="fr-FR" sz="1000"/>
                        <a:t>1</a:t>
                      </a:r>
                    </a:p>
                  </a:txBody>
                  <a:tcPr/>
                </a:tc>
                <a:extLst>
                  <a:ext uri="{0D108BD9-81ED-4DB2-BD59-A6C34878D82A}">
                    <a16:rowId xmlns:a16="http://schemas.microsoft.com/office/drawing/2014/main" val="1798718847"/>
                  </a:ext>
                </a:extLst>
              </a:tr>
              <a:tr h="303655">
                <a:tc>
                  <a:txBody>
                    <a:bodyPr/>
                    <a:lstStyle/>
                    <a:p>
                      <a:pPr rtl="0"/>
                      <a:r>
                        <a:rPr lang="fr-FR" sz="1000"/>
                        <a:t>Nombre binaire (11000000)</a:t>
                      </a:r>
                    </a:p>
                  </a:txBody>
                  <a:tcPr/>
                </a:tc>
                <a:tc>
                  <a:txBody>
                    <a:bodyPr/>
                    <a:lstStyle/>
                    <a:p>
                      <a:pPr rtl="0"/>
                      <a:r>
                        <a:rPr lang="fr-FR" sz="1000"/>
                        <a:t>1</a:t>
                      </a:r>
                    </a:p>
                  </a:txBody>
                  <a:tcPr/>
                </a:tc>
                <a:tc>
                  <a:txBody>
                    <a:bodyPr/>
                    <a:lstStyle/>
                    <a:p>
                      <a:pPr rtl="0"/>
                      <a:r>
                        <a:rPr lang="fr-FR" sz="1000"/>
                        <a:t>1</a:t>
                      </a:r>
                    </a:p>
                  </a:txBody>
                  <a:tcPr/>
                </a:tc>
                <a:tc>
                  <a:txBody>
                    <a:bodyPr/>
                    <a:lstStyle/>
                    <a:p>
                      <a:pPr rtl="0"/>
                      <a:r>
                        <a:rPr lang="fr-FR" sz="1000"/>
                        <a:t>0</a:t>
                      </a:r>
                    </a:p>
                  </a:txBody>
                  <a:tcPr/>
                </a:tc>
                <a:tc>
                  <a:txBody>
                    <a:bodyPr/>
                    <a:lstStyle/>
                    <a:p>
                      <a:pPr rtl="0"/>
                      <a:r>
                        <a:rPr lang="fr-FR" sz="1000"/>
                        <a:t>0</a:t>
                      </a:r>
                    </a:p>
                  </a:txBody>
                  <a:tcPr/>
                </a:tc>
                <a:tc>
                  <a:txBody>
                    <a:bodyPr/>
                    <a:lstStyle/>
                    <a:p>
                      <a:pPr rtl="0"/>
                      <a:r>
                        <a:rPr lang="fr-FR" sz="1000"/>
                        <a:t>0</a:t>
                      </a:r>
                    </a:p>
                  </a:txBody>
                  <a:tcPr/>
                </a:tc>
                <a:tc>
                  <a:txBody>
                    <a:bodyPr/>
                    <a:lstStyle/>
                    <a:p>
                      <a:pPr rtl="0"/>
                      <a:r>
                        <a:rPr lang="fr-FR" sz="1000"/>
                        <a:t>0</a:t>
                      </a:r>
                    </a:p>
                  </a:txBody>
                  <a:tcPr/>
                </a:tc>
                <a:tc>
                  <a:txBody>
                    <a:bodyPr/>
                    <a:lstStyle/>
                    <a:p>
                      <a:pPr rtl="0"/>
                      <a:r>
                        <a:rPr lang="fr-FR" sz="1000"/>
                        <a:t>0</a:t>
                      </a:r>
                    </a:p>
                  </a:txBody>
                  <a:tcPr/>
                </a:tc>
                <a:tc>
                  <a:txBody>
                    <a:bodyPr/>
                    <a:lstStyle/>
                    <a:p>
                      <a:pPr rtl="0"/>
                      <a:r>
                        <a:rPr lang="fr-FR" sz="1000"/>
                        <a:t>0</a:t>
                      </a:r>
                    </a:p>
                  </a:txBody>
                  <a:tcPr/>
                </a:tc>
                <a:extLst>
                  <a:ext uri="{0D108BD9-81ED-4DB2-BD59-A6C34878D82A}">
                    <a16:rowId xmlns:a16="http://schemas.microsoft.com/office/drawing/2014/main" val="3580694335"/>
                  </a:ext>
                </a:extLst>
              </a:tr>
              <a:tr h="303655">
                <a:tc>
                  <a:txBody>
                    <a:bodyPr/>
                    <a:lstStyle/>
                    <a:p>
                      <a:pPr rtl="0"/>
                      <a:r>
                        <a:rPr lang="fr-FR" sz="1000"/>
                        <a:t>Calcul</a:t>
                      </a:r>
                    </a:p>
                  </a:txBody>
                  <a:tcPr/>
                </a:tc>
                <a:tc>
                  <a:txBody>
                    <a:bodyPr/>
                    <a:lstStyle/>
                    <a:p>
                      <a:pPr rtl="0"/>
                      <a:r>
                        <a:rPr lang="fr-FR" sz="1000"/>
                        <a:t>1x128</a:t>
                      </a:r>
                    </a:p>
                  </a:txBody>
                  <a:tcPr/>
                </a:tc>
                <a:tc>
                  <a:txBody>
                    <a:bodyPr/>
                    <a:lstStyle/>
                    <a:p>
                      <a:pPr rtl="0"/>
                      <a:r>
                        <a:rPr lang="fr-FR" sz="1000"/>
                        <a:t>1x64</a:t>
                      </a:r>
                    </a:p>
                  </a:txBody>
                  <a:tcPr/>
                </a:tc>
                <a:tc>
                  <a:txBody>
                    <a:bodyPr/>
                    <a:lstStyle/>
                    <a:p>
                      <a:pPr rtl="0"/>
                      <a:r>
                        <a:rPr lang="fr-FR" sz="1000"/>
                        <a:t>0x32</a:t>
                      </a:r>
                    </a:p>
                  </a:txBody>
                  <a:tcPr/>
                </a:tc>
                <a:tc>
                  <a:txBody>
                    <a:bodyPr/>
                    <a:lstStyle/>
                    <a:p>
                      <a:pPr rtl="0"/>
                      <a:r>
                        <a:rPr lang="fr-FR" sz="1000"/>
                        <a:t>0x16</a:t>
                      </a:r>
                    </a:p>
                  </a:txBody>
                  <a:tcPr/>
                </a:tc>
                <a:tc>
                  <a:txBody>
                    <a:bodyPr/>
                    <a:lstStyle/>
                    <a:p>
                      <a:pPr rtl="0"/>
                      <a:r>
                        <a:rPr lang="fr-FR" sz="1000"/>
                        <a:t>0x8</a:t>
                      </a:r>
                    </a:p>
                  </a:txBody>
                  <a:tcPr/>
                </a:tc>
                <a:tc>
                  <a:txBody>
                    <a:bodyPr/>
                    <a:lstStyle/>
                    <a:p>
                      <a:pPr rtl="0"/>
                      <a:r>
                        <a:rPr lang="fr-FR" sz="1000"/>
                        <a:t>0x4</a:t>
                      </a:r>
                    </a:p>
                  </a:txBody>
                  <a:tcPr/>
                </a:tc>
                <a:tc>
                  <a:txBody>
                    <a:bodyPr/>
                    <a:lstStyle/>
                    <a:p>
                      <a:pPr rtl="0"/>
                      <a:r>
                        <a:rPr lang="fr-FR" sz="1000"/>
                        <a:t>0x2</a:t>
                      </a:r>
                    </a:p>
                  </a:txBody>
                  <a:tcPr/>
                </a:tc>
                <a:tc>
                  <a:txBody>
                    <a:bodyPr/>
                    <a:lstStyle/>
                    <a:p>
                      <a:pPr rtl="0"/>
                      <a:r>
                        <a:rPr lang="fr-FR" sz="1000"/>
                        <a:t>0x1</a:t>
                      </a:r>
                    </a:p>
                  </a:txBody>
                  <a:tcPr/>
                </a:tc>
                <a:extLst>
                  <a:ext uri="{0D108BD9-81ED-4DB2-BD59-A6C34878D82A}">
                    <a16:rowId xmlns:a16="http://schemas.microsoft.com/office/drawing/2014/main" val="3026254151"/>
                  </a:ext>
                </a:extLst>
              </a:tr>
              <a:tr h="303655">
                <a:tc>
                  <a:txBody>
                    <a:bodyPr/>
                    <a:lstStyle/>
                    <a:p>
                      <a:pPr rtl="0"/>
                      <a:r>
                        <a:rPr lang="fr-FR" sz="1000"/>
                        <a:t>Ajoutez-les...</a:t>
                      </a:r>
                    </a:p>
                  </a:txBody>
                  <a:tcPr/>
                </a:tc>
                <a:tc>
                  <a:txBody>
                    <a:bodyPr/>
                    <a:lstStyle/>
                    <a:p>
                      <a:pPr rtl="0"/>
                      <a:r>
                        <a:rPr lang="fr-FR" sz="1000"/>
                        <a:t>128</a:t>
                      </a:r>
                    </a:p>
                  </a:txBody>
                  <a:tcPr/>
                </a:tc>
                <a:tc>
                  <a:txBody>
                    <a:bodyPr/>
                    <a:lstStyle/>
                    <a:p>
                      <a:pPr rtl="0"/>
                      <a:r>
                        <a:rPr lang="fr-FR" sz="1000"/>
                        <a:t>+ 64</a:t>
                      </a:r>
                    </a:p>
                  </a:txBody>
                  <a:tcPr/>
                </a:tc>
                <a:tc>
                  <a:txBody>
                    <a:bodyPr/>
                    <a:lstStyle/>
                    <a:p>
                      <a:pPr rtl="0"/>
                      <a:r>
                        <a:rPr lang="fr-FR" sz="1000"/>
                        <a:t>+ 0</a:t>
                      </a:r>
                    </a:p>
                  </a:txBody>
                  <a:tcPr/>
                </a:tc>
                <a:tc>
                  <a:txBody>
                    <a:bodyPr/>
                    <a:lstStyle/>
                    <a:p>
                      <a:pPr rtl="0"/>
                      <a:r>
                        <a:rPr lang="fr-FR" sz="1000"/>
                        <a:t>+ 0</a:t>
                      </a:r>
                    </a:p>
                  </a:txBody>
                  <a:tcPr/>
                </a:tc>
                <a:tc>
                  <a:txBody>
                    <a:bodyPr/>
                    <a:lstStyle/>
                    <a:p>
                      <a:pPr rtl="0"/>
                      <a:r>
                        <a:rPr lang="fr-FR" sz="1000"/>
                        <a:t>+ 0</a:t>
                      </a:r>
                    </a:p>
                  </a:txBody>
                  <a:tcPr/>
                </a:tc>
                <a:tc>
                  <a:txBody>
                    <a:bodyPr/>
                    <a:lstStyle/>
                    <a:p>
                      <a:pPr rtl="0"/>
                      <a:r>
                        <a:rPr lang="fr-FR" sz="1000"/>
                        <a:t>+ 0</a:t>
                      </a:r>
                    </a:p>
                  </a:txBody>
                  <a:tcPr/>
                </a:tc>
                <a:tc>
                  <a:txBody>
                    <a:bodyPr/>
                    <a:lstStyle/>
                    <a:p>
                      <a:pPr rtl="0"/>
                      <a:r>
                        <a:rPr lang="fr-FR" sz="1000"/>
                        <a:t>+ 0</a:t>
                      </a:r>
                    </a:p>
                  </a:txBody>
                  <a:tcPr/>
                </a:tc>
                <a:tc>
                  <a:txBody>
                    <a:bodyPr/>
                    <a:lstStyle/>
                    <a:p>
                      <a:pPr rtl="0"/>
                      <a:r>
                        <a:rPr lang="fr-FR" sz="1000"/>
                        <a:t>+ 0</a:t>
                      </a:r>
                    </a:p>
                  </a:txBody>
                  <a:tcPr/>
                </a:tc>
                <a:extLst>
                  <a:ext uri="{0D108BD9-81ED-4DB2-BD59-A6C34878D82A}">
                    <a16:rowId xmlns:a16="http://schemas.microsoft.com/office/drawing/2014/main" val="4226814726"/>
                  </a:ext>
                </a:extLst>
              </a:tr>
              <a:tr h="303655">
                <a:tc>
                  <a:txBody>
                    <a:bodyPr/>
                    <a:lstStyle/>
                    <a:p>
                      <a:pPr rtl="0"/>
                      <a:r>
                        <a:rPr lang="fr-FR" sz="1000"/>
                        <a:t>Le résultat</a:t>
                      </a:r>
                    </a:p>
                  </a:txBody>
                  <a:tcPr/>
                </a:tc>
                <a:tc gridSpan="8">
                  <a:txBody>
                    <a:bodyPr/>
                    <a:lstStyle/>
                    <a:p>
                      <a:pPr algn="ctr" rtl="0"/>
                      <a:r>
                        <a:rPr lang="fr-FR" sz="1000" b="1"/>
                        <a:t>192</a:t>
                      </a:r>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tc hMerge="1">
                  <a:txBody>
                    <a:bodyPr/>
                    <a:lstStyle/>
                    <a:p>
                      <a:endParaRPr lang="en-US" sz="1000" dirty="0"/>
                    </a:p>
                  </a:txBody>
                  <a:tcPr/>
                </a:tc>
                <a:extLst>
                  <a:ext uri="{0D108BD9-81ED-4DB2-BD59-A6C34878D82A}">
                    <a16:rowId xmlns:a16="http://schemas.microsoft.com/office/drawing/2014/main" val="4253779375"/>
                  </a:ext>
                </a:extLst>
              </a:tr>
            </a:tbl>
          </a:graphicData>
        </a:graphic>
      </p:graphicFrame>
    </p:spTree>
    <p:extLst>
      <p:ext uri="{BB962C8B-B14F-4D97-AF65-F5344CB8AC3E}">
        <p14:creationId xmlns:p14="http://schemas.microsoft.com/office/powerpoint/2010/main" val="358844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900"/>
            <a:ext cx="8345488" cy="642000"/>
          </a:xfrm>
        </p:spPr>
        <p:txBody>
          <a:bodyPr/>
          <a:lstStyle/>
          <a:p>
            <a:pPr rtl="0"/>
            <a:r>
              <a:rPr lang="fr-FR" sz="1600"/>
              <a:t>Système binaire</a:t>
            </a:r>
            <a:r>
              <a:rPr lang="en-US" dirty="0"/>
              <a:t/>
            </a:r>
            <a:br>
              <a:rPr lang="en-US" dirty="0"/>
            </a:br>
            <a:r>
              <a:rPr lang="fr-FR" sz="2400"/>
              <a:t>Convertir le binaire en décimal</a:t>
            </a:r>
          </a:p>
        </p:txBody>
      </p:sp>
      <p:sp>
        <p:nvSpPr>
          <p:cNvPr id="9" name="TextBox 8">
            <a:extLst>
              <a:ext uri="{FF2B5EF4-FFF2-40B4-BE49-F238E27FC236}">
                <a16:creationId xmlns:a16="http://schemas.microsoft.com/office/drawing/2014/main" id="{AE33637D-1648-514C-8643-E324E7FBCF34}"/>
              </a:ext>
            </a:extLst>
          </p:cNvPr>
          <p:cNvSpPr txBox="1"/>
          <p:nvPr/>
        </p:nvSpPr>
        <p:spPr>
          <a:xfrm>
            <a:off x="457201" y="609847"/>
            <a:ext cx="5079211" cy="307777"/>
          </a:xfrm>
          <a:prstGeom prst="rect">
            <a:avLst/>
          </a:prstGeom>
          <a:noFill/>
        </p:spPr>
        <p:txBody>
          <a:bodyPr wrap="none" rtlCol="0">
            <a:spAutoFit/>
          </a:bodyPr>
          <a:lstStyle/>
          <a:p>
            <a:pPr rtl="0"/>
            <a:r>
              <a:rPr lang="fr-FR" sz="1400"/>
              <a:t>Convertir 11000000.10101000.00001011.00001010 en décimal.</a:t>
            </a:r>
          </a:p>
        </p:txBody>
      </p:sp>
      <p:graphicFrame>
        <p:nvGraphicFramePr>
          <p:cNvPr id="8" name="Table 7">
            <a:extLst>
              <a:ext uri="{FF2B5EF4-FFF2-40B4-BE49-F238E27FC236}">
                <a16:creationId xmlns:a16="http://schemas.microsoft.com/office/drawing/2014/main" id="{5AF9CA21-1491-D046-A16A-EF95E9FFD0F7}"/>
              </a:ext>
            </a:extLst>
          </p:cNvPr>
          <p:cNvGraphicFramePr>
            <a:graphicFrameLocks noGrp="1"/>
          </p:cNvGraphicFramePr>
          <p:nvPr>
            <p:extLst/>
          </p:nvPr>
        </p:nvGraphicFramePr>
        <p:xfrm>
          <a:off x="457201" y="870063"/>
          <a:ext cx="5220587" cy="3712566"/>
        </p:xfrm>
        <a:graphic>
          <a:graphicData uri="http://schemas.openxmlformats.org/drawingml/2006/table">
            <a:tbl>
              <a:tblPr firstRow="1" bandRow="1">
                <a:tableStyleId>{00A15C55-8517-42AA-B614-E9B94910E393}</a:tableStyleId>
              </a:tblPr>
              <a:tblGrid>
                <a:gridCol w="1650437">
                  <a:extLst>
                    <a:ext uri="{9D8B030D-6E8A-4147-A177-3AD203B41FA5}">
                      <a16:colId xmlns:a16="http://schemas.microsoft.com/office/drawing/2014/main" val="3837822917"/>
                    </a:ext>
                  </a:extLst>
                </a:gridCol>
                <a:gridCol w="530842">
                  <a:extLst>
                    <a:ext uri="{9D8B030D-6E8A-4147-A177-3AD203B41FA5}">
                      <a16:colId xmlns:a16="http://schemas.microsoft.com/office/drawing/2014/main" val="2257126818"/>
                    </a:ext>
                  </a:extLst>
                </a:gridCol>
                <a:gridCol w="443978">
                  <a:extLst>
                    <a:ext uri="{9D8B030D-6E8A-4147-A177-3AD203B41FA5}">
                      <a16:colId xmlns:a16="http://schemas.microsoft.com/office/drawing/2014/main" val="733968975"/>
                    </a:ext>
                  </a:extLst>
                </a:gridCol>
                <a:gridCol w="453629">
                  <a:extLst>
                    <a:ext uri="{9D8B030D-6E8A-4147-A177-3AD203B41FA5}">
                      <a16:colId xmlns:a16="http://schemas.microsoft.com/office/drawing/2014/main" val="2184405947"/>
                    </a:ext>
                  </a:extLst>
                </a:gridCol>
                <a:gridCol w="434325">
                  <a:extLst>
                    <a:ext uri="{9D8B030D-6E8A-4147-A177-3AD203B41FA5}">
                      <a16:colId xmlns:a16="http://schemas.microsoft.com/office/drawing/2014/main" val="2878814134"/>
                    </a:ext>
                  </a:extLst>
                </a:gridCol>
                <a:gridCol w="414050">
                  <a:extLst>
                    <a:ext uri="{9D8B030D-6E8A-4147-A177-3AD203B41FA5}">
                      <a16:colId xmlns:a16="http://schemas.microsoft.com/office/drawing/2014/main" val="326059745"/>
                    </a:ext>
                  </a:extLst>
                </a:gridCol>
                <a:gridCol w="415022">
                  <a:extLst>
                    <a:ext uri="{9D8B030D-6E8A-4147-A177-3AD203B41FA5}">
                      <a16:colId xmlns:a16="http://schemas.microsoft.com/office/drawing/2014/main" val="1053828557"/>
                    </a:ext>
                  </a:extLst>
                </a:gridCol>
                <a:gridCol w="434326">
                  <a:extLst>
                    <a:ext uri="{9D8B030D-6E8A-4147-A177-3AD203B41FA5}">
                      <a16:colId xmlns:a16="http://schemas.microsoft.com/office/drawing/2014/main" val="830387269"/>
                    </a:ext>
                  </a:extLst>
                </a:gridCol>
                <a:gridCol w="443978">
                  <a:extLst>
                    <a:ext uri="{9D8B030D-6E8A-4147-A177-3AD203B41FA5}">
                      <a16:colId xmlns:a16="http://schemas.microsoft.com/office/drawing/2014/main" val="3034883102"/>
                    </a:ext>
                  </a:extLst>
                </a:gridCol>
              </a:tblGrid>
              <a:tr h="285582">
                <a:tc>
                  <a:txBody>
                    <a:bodyPr/>
                    <a:lstStyle/>
                    <a:p>
                      <a:pPr rtl="0"/>
                      <a:r>
                        <a:rPr lang="fr-FR" sz="900"/>
                        <a:t>Valeur pondérée</a:t>
                      </a:r>
                    </a:p>
                  </a:txBody>
                  <a:tcPr/>
                </a:tc>
                <a:tc>
                  <a:txBody>
                    <a:bodyPr/>
                    <a:lstStyle/>
                    <a:p>
                      <a:pPr rtl="0"/>
                      <a:r>
                        <a:rPr lang="fr-FR" sz="900"/>
                        <a:t>128</a:t>
                      </a:r>
                    </a:p>
                  </a:txBody>
                  <a:tcPr/>
                </a:tc>
                <a:tc>
                  <a:txBody>
                    <a:bodyPr/>
                    <a:lstStyle/>
                    <a:p>
                      <a:pPr rtl="0"/>
                      <a:r>
                        <a:rPr lang="fr-FR" sz="900"/>
                        <a:t>64</a:t>
                      </a:r>
                    </a:p>
                  </a:txBody>
                  <a:tcPr/>
                </a:tc>
                <a:tc>
                  <a:txBody>
                    <a:bodyPr/>
                    <a:lstStyle/>
                    <a:p>
                      <a:pPr rtl="0"/>
                      <a:r>
                        <a:rPr lang="fr-FR" sz="900"/>
                        <a:t>32</a:t>
                      </a:r>
                    </a:p>
                  </a:txBody>
                  <a:tcPr/>
                </a:tc>
                <a:tc>
                  <a:txBody>
                    <a:bodyPr/>
                    <a:lstStyle/>
                    <a:p>
                      <a:pPr rtl="0"/>
                      <a:r>
                        <a:rPr lang="fr-FR" sz="900"/>
                        <a:t>16</a:t>
                      </a:r>
                    </a:p>
                  </a:txBody>
                  <a:tcPr/>
                </a:tc>
                <a:tc>
                  <a:txBody>
                    <a:bodyPr/>
                    <a:lstStyle/>
                    <a:p>
                      <a:pPr rtl="0"/>
                      <a:r>
                        <a:rPr lang="fr-FR" sz="900"/>
                        <a:t>8</a:t>
                      </a:r>
                    </a:p>
                  </a:txBody>
                  <a:tcPr/>
                </a:tc>
                <a:tc>
                  <a:txBody>
                    <a:bodyPr/>
                    <a:lstStyle/>
                    <a:p>
                      <a:pPr rtl="0"/>
                      <a:r>
                        <a:rPr lang="fr-FR" sz="900"/>
                        <a:t>4</a:t>
                      </a:r>
                    </a:p>
                  </a:txBody>
                  <a:tcPr/>
                </a:tc>
                <a:tc>
                  <a:txBody>
                    <a:bodyPr/>
                    <a:lstStyle/>
                    <a:p>
                      <a:pPr rtl="0"/>
                      <a:r>
                        <a:rPr lang="fr-FR" sz="900"/>
                        <a:t>2</a:t>
                      </a:r>
                    </a:p>
                  </a:txBody>
                  <a:tcPr/>
                </a:tc>
                <a:tc>
                  <a:txBody>
                    <a:bodyPr/>
                    <a:lstStyle/>
                    <a:p>
                      <a:pPr rtl="0"/>
                      <a:r>
                        <a:rPr lang="fr-FR" sz="900"/>
                        <a:t>1</a:t>
                      </a:r>
                    </a:p>
                  </a:txBody>
                  <a:tcPr/>
                </a:tc>
                <a:extLst>
                  <a:ext uri="{0D108BD9-81ED-4DB2-BD59-A6C34878D82A}">
                    <a16:rowId xmlns:a16="http://schemas.microsoft.com/office/drawing/2014/main" val="1798718847"/>
                  </a:ext>
                </a:extLst>
              </a:tr>
              <a:tr h="285582">
                <a:tc>
                  <a:txBody>
                    <a:bodyPr/>
                    <a:lstStyle/>
                    <a:p>
                      <a:pPr rtl="0"/>
                      <a:r>
                        <a:rPr lang="fr-FR" sz="900" b="1"/>
                        <a:t>Nombre binaire (11000000)</a:t>
                      </a:r>
                    </a:p>
                  </a:txBody>
                  <a:tcPr/>
                </a:tc>
                <a:tc>
                  <a:txBody>
                    <a:bodyPr/>
                    <a:lstStyle/>
                    <a:p>
                      <a:pPr rtl="0"/>
                      <a:r>
                        <a:rPr lang="fr-FR" sz="900" b="1"/>
                        <a:t>1</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extLst>
                  <a:ext uri="{0D108BD9-81ED-4DB2-BD59-A6C34878D82A}">
                    <a16:rowId xmlns:a16="http://schemas.microsoft.com/office/drawing/2014/main" val="3580694335"/>
                  </a:ext>
                </a:extLst>
              </a:tr>
              <a:tr h="285582">
                <a:tc>
                  <a:txBody>
                    <a:bodyPr/>
                    <a:lstStyle/>
                    <a:p>
                      <a:pPr rtl="0"/>
                      <a:r>
                        <a:rPr lang="fr-FR" sz="900"/>
                        <a:t>Calcul</a:t>
                      </a:r>
                    </a:p>
                  </a:txBody>
                  <a:tcPr/>
                </a:tc>
                <a:tc>
                  <a:txBody>
                    <a:bodyPr/>
                    <a:lstStyle/>
                    <a:p>
                      <a:pPr rtl="0"/>
                      <a:r>
                        <a:rPr lang="fr-FR" sz="900"/>
                        <a:t>1x128</a:t>
                      </a:r>
                    </a:p>
                  </a:txBody>
                  <a:tcPr/>
                </a:tc>
                <a:tc>
                  <a:txBody>
                    <a:bodyPr/>
                    <a:lstStyle/>
                    <a:p>
                      <a:pPr rtl="0"/>
                      <a:r>
                        <a:rPr lang="fr-FR" sz="900"/>
                        <a:t>1x64</a:t>
                      </a:r>
                    </a:p>
                  </a:txBody>
                  <a:tcPr/>
                </a:tc>
                <a:tc>
                  <a:txBody>
                    <a:bodyPr/>
                    <a:lstStyle/>
                    <a:p>
                      <a:pPr rtl="0"/>
                      <a:r>
                        <a:rPr lang="fr-FR" sz="900"/>
                        <a:t>0x32</a:t>
                      </a:r>
                    </a:p>
                  </a:txBody>
                  <a:tcPr/>
                </a:tc>
                <a:tc>
                  <a:txBody>
                    <a:bodyPr/>
                    <a:lstStyle/>
                    <a:p>
                      <a:pPr rtl="0"/>
                      <a:r>
                        <a:rPr lang="fr-FR" sz="900"/>
                        <a:t>0x16</a:t>
                      </a:r>
                    </a:p>
                  </a:txBody>
                  <a:tcPr/>
                </a:tc>
                <a:tc>
                  <a:txBody>
                    <a:bodyPr/>
                    <a:lstStyle/>
                    <a:p>
                      <a:pPr rtl="0"/>
                      <a:r>
                        <a:rPr lang="fr-FR" sz="900"/>
                        <a:t>0x8</a:t>
                      </a:r>
                    </a:p>
                  </a:txBody>
                  <a:tcPr/>
                </a:tc>
                <a:tc>
                  <a:txBody>
                    <a:bodyPr/>
                    <a:lstStyle/>
                    <a:p>
                      <a:pPr rtl="0"/>
                      <a:r>
                        <a:rPr lang="fr-FR" sz="900"/>
                        <a:t>0x4</a:t>
                      </a:r>
                    </a:p>
                  </a:txBody>
                  <a:tcPr/>
                </a:tc>
                <a:tc>
                  <a:txBody>
                    <a:bodyPr/>
                    <a:lstStyle/>
                    <a:p>
                      <a:pPr rtl="0"/>
                      <a:r>
                        <a:rPr lang="fr-FR" sz="900"/>
                        <a:t>0x2</a:t>
                      </a:r>
                    </a:p>
                  </a:txBody>
                  <a:tcPr/>
                </a:tc>
                <a:tc>
                  <a:txBody>
                    <a:bodyPr/>
                    <a:lstStyle/>
                    <a:p>
                      <a:pPr rtl="0"/>
                      <a:r>
                        <a:rPr lang="fr-FR" sz="900"/>
                        <a:t>0x1</a:t>
                      </a:r>
                    </a:p>
                  </a:txBody>
                  <a:tcPr/>
                </a:tc>
                <a:extLst>
                  <a:ext uri="{0D108BD9-81ED-4DB2-BD59-A6C34878D82A}">
                    <a16:rowId xmlns:a16="http://schemas.microsoft.com/office/drawing/2014/main" val="3026254151"/>
                  </a:ext>
                </a:extLst>
              </a:tr>
              <a:tr h="285582">
                <a:tc>
                  <a:txBody>
                    <a:bodyPr/>
                    <a:lstStyle/>
                    <a:p>
                      <a:pPr rtl="0"/>
                      <a:r>
                        <a:rPr lang="fr-FR" sz="900"/>
                        <a:t>Ajoutez-les...</a:t>
                      </a:r>
                    </a:p>
                  </a:txBody>
                  <a:tcPr/>
                </a:tc>
                <a:tc>
                  <a:txBody>
                    <a:bodyPr/>
                    <a:lstStyle/>
                    <a:p>
                      <a:pPr rtl="0"/>
                      <a:r>
                        <a:rPr lang="fr-FR" sz="900"/>
                        <a:t>128</a:t>
                      </a:r>
                    </a:p>
                  </a:txBody>
                  <a:tcPr/>
                </a:tc>
                <a:tc>
                  <a:txBody>
                    <a:bodyPr/>
                    <a:lstStyle/>
                    <a:p>
                      <a:pPr rtl="0"/>
                      <a:r>
                        <a:rPr lang="fr-FR" sz="900"/>
                        <a:t>+ 64</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extLst>
                  <a:ext uri="{0D108BD9-81ED-4DB2-BD59-A6C34878D82A}">
                    <a16:rowId xmlns:a16="http://schemas.microsoft.com/office/drawing/2014/main" val="4226814726"/>
                  </a:ext>
                </a:extLst>
              </a:tr>
              <a:tr h="285582">
                <a:tc>
                  <a:txBody>
                    <a:bodyPr/>
                    <a:lstStyle/>
                    <a:p>
                      <a:pPr rtl="0"/>
                      <a:r>
                        <a:rPr lang="fr-FR" sz="900" b="1"/>
                        <a:t>Nombre binaire (10101000)</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extLst>
                  <a:ext uri="{0D108BD9-81ED-4DB2-BD59-A6C34878D82A}">
                    <a16:rowId xmlns:a16="http://schemas.microsoft.com/office/drawing/2014/main" val="2135192349"/>
                  </a:ext>
                </a:extLst>
              </a:tr>
              <a:tr h="285582">
                <a:tc>
                  <a:txBody>
                    <a:bodyPr/>
                    <a:lstStyle/>
                    <a:p>
                      <a:pPr rtl="0"/>
                      <a:r>
                        <a:rPr lang="fr-FR" sz="900"/>
                        <a:t>Calcul</a:t>
                      </a:r>
                    </a:p>
                  </a:txBody>
                  <a:tcPr/>
                </a:tc>
                <a:tc>
                  <a:txBody>
                    <a:bodyPr/>
                    <a:lstStyle/>
                    <a:p>
                      <a:pPr rtl="0"/>
                      <a:r>
                        <a:rPr lang="fr-FR" sz="900"/>
                        <a:t>1x128</a:t>
                      </a:r>
                    </a:p>
                  </a:txBody>
                  <a:tcPr/>
                </a:tc>
                <a:tc>
                  <a:txBody>
                    <a:bodyPr/>
                    <a:lstStyle/>
                    <a:p>
                      <a:pPr rtl="0"/>
                      <a:r>
                        <a:rPr lang="fr-FR" sz="900"/>
                        <a:t>0x64</a:t>
                      </a:r>
                    </a:p>
                  </a:txBody>
                  <a:tcPr/>
                </a:tc>
                <a:tc>
                  <a:txBody>
                    <a:bodyPr/>
                    <a:lstStyle/>
                    <a:p>
                      <a:pPr rtl="0"/>
                      <a:r>
                        <a:rPr lang="fr-FR" sz="900"/>
                        <a:t>1x32</a:t>
                      </a:r>
                    </a:p>
                  </a:txBody>
                  <a:tcPr/>
                </a:tc>
                <a:tc>
                  <a:txBody>
                    <a:bodyPr/>
                    <a:lstStyle/>
                    <a:p>
                      <a:pPr rtl="0"/>
                      <a:r>
                        <a:rPr lang="fr-FR" sz="900"/>
                        <a:t>0x16</a:t>
                      </a:r>
                    </a:p>
                  </a:txBody>
                  <a:tcPr/>
                </a:tc>
                <a:tc>
                  <a:txBody>
                    <a:bodyPr/>
                    <a:lstStyle/>
                    <a:p>
                      <a:pPr rtl="0"/>
                      <a:r>
                        <a:rPr lang="fr-FR" sz="900"/>
                        <a:t>1x8</a:t>
                      </a:r>
                    </a:p>
                  </a:txBody>
                  <a:tcPr/>
                </a:tc>
                <a:tc>
                  <a:txBody>
                    <a:bodyPr/>
                    <a:lstStyle/>
                    <a:p>
                      <a:pPr rtl="0"/>
                      <a:r>
                        <a:rPr lang="fr-FR" sz="900"/>
                        <a:t>0x4</a:t>
                      </a:r>
                    </a:p>
                  </a:txBody>
                  <a:tcPr/>
                </a:tc>
                <a:tc>
                  <a:txBody>
                    <a:bodyPr/>
                    <a:lstStyle/>
                    <a:p>
                      <a:pPr rtl="0"/>
                      <a:r>
                        <a:rPr lang="fr-FR" sz="900"/>
                        <a:t>0x2</a:t>
                      </a:r>
                    </a:p>
                  </a:txBody>
                  <a:tcPr/>
                </a:tc>
                <a:tc>
                  <a:txBody>
                    <a:bodyPr/>
                    <a:lstStyle/>
                    <a:p>
                      <a:pPr rtl="0"/>
                      <a:r>
                        <a:rPr lang="fr-FR" sz="900"/>
                        <a:t>0x1</a:t>
                      </a:r>
                    </a:p>
                  </a:txBody>
                  <a:tcPr/>
                </a:tc>
                <a:extLst>
                  <a:ext uri="{0D108BD9-81ED-4DB2-BD59-A6C34878D82A}">
                    <a16:rowId xmlns:a16="http://schemas.microsoft.com/office/drawing/2014/main" val="1705965177"/>
                  </a:ext>
                </a:extLst>
              </a:tr>
              <a:tr h="285582">
                <a:tc>
                  <a:txBody>
                    <a:bodyPr/>
                    <a:lstStyle/>
                    <a:p>
                      <a:pPr rtl="0"/>
                      <a:r>
                        <a:rPr lang="fr-FR" sz="900"/>
                        <a:t>Ajoutez-les...</a:t>
                      </a:r>
                    </a:p>
                  </a:txBody>
                  <a:tcPr/>
                </a:tc>
                <a:tc>
                  <a:txBody>
                    <a:bodyPr/>
                    <a:lstStyle/>
                    <a:p>
                      <a:pPr rtl="0"/>
                      <a:r>
                        <a:rPr lang="fr-FR" sz="900"/>
                        <a:t>128</a:t>
                      </a:r>
                    </a:p>
                  </a:txBody>
                  <a:tcPr/>
                </a:tc>
                <a:tc>
                  <a:txBody>
                    <a:bodyPr/>
                    <a:lstStyle/>
                    <a:p>
                      <a:pPr rtl="0"/>
                      <a:r>
                        <a:rPr lang="fr-FR" sz="900"/>
                        <a:t>+ 0</a:t>
                      </a:r>
                    </a:p>
                  </a:txBody>
                  <a:tcPr/>
                </a:tc>
                <a:tc>
                  <a:txBody>
                    <a:bodyPr/>
                    <a:lstStyle/>
                    <a:p>
                      <a:pPr rtl="0"/>
                      <a:r>
                        <a:rPr lang="fr-FR" sz="900"/>
                        <a:t>+ 32</a:t>
                      </a:r>
                    </a:p>
                  </a:txBody>
                  <a:tcPr/>
                </a:tc>
                <a:tc>
                  <a:txBody>
                    <a:bodyPr/>
                    <a:lstStyle/>
                    <a:p>
                      <a:pPr rtl="0"/>
                      <a:r>
                        <a:rPr lang="fr-FR" sz="900"/>
                        <a:t>+ 0</a:t>
                      </a:r>
                    </a:p>
                  </a:txBody>
                  <a:tcPr/>
                </a:tc>
                <a:tc>
                  <a:txBody>
                    <a:bodyPr/>
                    <a:lstStyle/>
                    <a:p>
                      <a:pPr rtl="0"/>
                      <a:r>
                        <a:rPr lang="fr-FR" sz="900"/>
                        <a:t>+ 8</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extLst>
                  <a:ext uri="{0D108BD9-81ED-4DB2-BD59-A6C34878D82A}">
                    <a16:rowId xmlns:a16="http://schemas.microsoft.com/office/drawing/2014/main" val="663785248"/>
                  </a:ext>
                </a:extLst>
              </a:tr>
              <a:tr h="285582">
                <a:tc>
                  <a:txBody>
                    <a:bodyPr/>
                    <a:lstStyle/>
                    <a:p>
                      <a:pPr rtl="0"/>
                      <a:r>
                        <a:rPr lang="fr-FR" sz="900" b="1"/>
                        <a:t>Nombre binaire (00001011)</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1</a:t>
                      </a:r>
                    </a:p>
                  </a:txBody>
                  <a:tcPr/>
                </a:tc>
                <a:extLst>
                  <a:ext uri="{0D108BD9-81ED-4DB2-BD59-A6C34878D82A}">
                    <a16:rowId xmlns:a16="http://schemas.microsoft.com/office/drawing/2014/main" val="811484521"/>
                  </a:ext>
                </a:extLst>
              </a:tr>
              <a:tr h="285582">
                <a:tc>
                  <a:txBody>
                    <a:bodyPr/>
                    <a:lstStyle/>
                    <a:p>
                      <a:pPr rtl="0"/>
                      <a:r>
                        <a:rPr lang="fr-FR" sz="900"/>
                        <a:t>Calcul</a:t>
                      </a:r>
                    </a:p>
                  </a:txBody>
                  <a:tcPr/>
                </a:tc>
                <a:tc>
                  <a:txBody>
                    <a:bodyPr/>
                    <a:lstStyle/>
                    <a:p>
                      <a:pPr rtl="0"/>
                      <a:r>
                        <a:rPr lang="fr-FR" sz="900"/>
                        <a:t>0x128</a:t>
                      </a:r>
                    </a:p>
                  </a:txBody>
                  <a:tcPr/>
                </a:tc>
                <a:tc>
                  <a:txBody>
                    <a:bodyPr/>
                    <a:lstStyle/>
                    <a:p>
                      <a:pPr rtl="0"/>
                      <a:r>
                        <a:rPr lang="fr-FR" sz="900"/>
                        <a:t>0x64</a:t>
                      </a:r>
                    </a:p>
                  </a:txBody>
                  <a:tcPr/>
                </a:tc>
                <a:tc>
                  <a:txBody>
                    <a:bodyPr/>
                    <a:lstStyle/>
                    <a:p>
                      <a:pPr rtl="0"/>
                      <a:r>
                        <a:rPr lang="fr-FR" sz="900"/>
                        <a:t>0x32</a:t>
                      </a:r>
                    </a:p>
                  </a:txBody>
                  <a:tcPr/>
                </a:tc>
                <a:tc>
                  <a:txBody>
                    <a:bodyPr/>
                    <a:lstStyle/>
                    <a:p>
                      <a:pPr rtl="0"/>
                      <a:r>
                        <a:rPr lang="fr-FR" sz="900"/>
                        <a:t>0x16</a:t>
                      </a:r>
                    </a:p>
                  </a:txBody>
                  <a:tcPr/>
                </a:tc>
                <a:tc>
                  <a:txBody>
                    <a:bodyPr/>
                    <a:lstStyle/>
                    <a:p>
                      <a:pPr rtl="0"/>
                      <a:r>
                        <a:rPr lang="fr-FR" sz="900"/>
                        <a:t>1x8</a:t>
                      </a:r>
                    </a:p>
                  </a:txBody>
                  <a:tcPr/>
                </a:tc>
                <a:tc>
                  <a:txBody>
                    <a:bodyPr/>
                    <a:lstStyle/>
                    <a:p>
                      <a:pPr rtl="0"/>
                      <a:r>
                        <a:rPr lang="fr-FR" sz="900"/>
                        <a:t>0x4</a:t>
                      </a:r>
                    </a:p>
                  </a:txBody>
                  <a:tcPr/>
                </a:tc>
                <a:tc>
                  <a:txBody>
                    <a:bodyPr/>
                    <a:lstStyle/>
                    <a:p>
                      <a:pPr rtl="0"/>
                      <a:r>
                        <a:rPr lang="fr-FR" sz="900"/>
                        <a:t>1x2</a:t>
                      </a:r>
                    </a:p>
                  </a:txBody>
                  <a:tcPr/>
                </a:tc>
                <a:tc>
                  <a:txBody>
                    <a:bodyPr/>
                    <a:lstStyle/>
                    <a:p>
                      <a:pPr rtl="0"/>
                      <a:r>
                        <a:rPr lang="fr-FR" sz="900"/>
                        <a:t>1x1</a:t>
                      </a:r>
                    </a:p>
                  </a:txBody>
                  <a:tcPr/>
                </a:tc>
                <a:extLst>
                  <a:ext uri="{0D108BD9-81ED-4DB2-BD59-A6C34878D82A}">
                    <a16:rowId xmlns:a16="http://schemas.microsoft.com/office/drawing/2014/main" val="480687189"/>
                  </a:ext>
                </a:extLst>
              </a:tr>
              <a:tr h="285582">
                <a:tc>
                  <a:txBody>
                    <a:bodyPr/>
                    <a:lstStyle/>
                    <a:p>
                      <a:pPr rtl="0"/>
                      <a:r>
                        <a:rPr lang="fr-FR" sz="900"/>
                        <a:t>Ajoutez-les...</a:t>
                      </a:r>
                    </a:p>
                  </a:txBody>
                  <a:tcPr/>
                </a:tc>
                <a:tc>
                  <a:txBody>
                    <a:bodyPr/>
                    <a:lstStyle/>
                    <a:p>
                      <a:pPr rtl="0"/>
                      <a:r>
                        <a:rPr lang="fr-FR" sz="900"/>
                        <a:t>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+ 8</a:t>
                      </a:r>
                    </a:p>
                  </a:txBody>
                  <a:tcPr/>
                </a:tc>
                <a:tc>
                  <a:txBody>
                    <a:bodyPr/>
                    <a:lstStyle/>
                    <a:p>
                      <a:pPr rtl="0"/>
                      <a:r>
                        <a:rPr lang="fr-FR" sz="900"/>
                        <a:t>+ 0</a:t>
                      </a:r>
                    </a:p>
                  </a:txBody>
                  <a:tcPr/>
                </a:tc>
                <a:tc>
                  <a:txBody>
                    <a:bodyPr/>
                    <a:lstStyle/>
                    <a:p>
                      <a:pPr rtl="0"/>
                      <a:r>
                        <a:rPr lang="fr-FR" sz="900"/>
                        <a:t>+ 2</a:t>
                      </a:r>
                    </a:p>
                  </a:txBody>
                  <a:tcPr/>
                </a:tc>
                <a:tc>
                  <a:txBody>
                    <a:bodyPr/>
                    <a:lstStyle/>
                    <a:p>
                      <a:pPr rtl="0"/>
                      <a:r>
                        <a:rPr lang="fr-FR" sz="900"/>
                        <a:t>+ 1</a:t>
                      </a:r>
                    </a:p>
                  </a:txBody>
                  <a:tcPr/>
                </a:tc>
                <a:extLst>
                  <a:ext uri="{0D108BD9-81ED-4DB2-BD59-A6C34878D82A}">
                    <a16:rowId xmlns:a16="http://schemas.microsoft.com/office/drawing/2014/main" val="191276895"/>
                  </a:ext>
                </a:extLst>
              </a:tr>
              <a:tr h="285582">
                <a:tc>
                  <a:txBody>
                    <a:bodyPr/>
                    <a:lstStyle/>
                    <a:p>
                      <a:pPr rtl="0"/>
                      <a:r>
                        <a:rPr lang="fr-FR" sz="900" b="1"/>
                        <a:t>Nombre binaire (00001010)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0</a:t>
                      </a:r>
                    </a:p>
                  </a:txBody>
                  <a:tcPr/>
                </a:tc>
                <a:tc>
                  <a:txBody>
                    <a:bodyPr/>
                    <a:lstStyle/>
                    <a:p>
                      <a:pPr rtl="0"/>
                      <a:r>
                        <a:rPr lang="fr-FR" sz="900" b="1"/>
                        <a:t>1</a:t>
                      </a:r>
                    </a:p>
                  </a:txBody>
                  <a:tcPr/>
                </a:tc>
                <a:tc>
                  <a:txBody>
                    <a:bodyPr/>
                    <a:lstStyle/>
                    <a:p>
                      <a:pPr rtl="0"/>
                      <a:r>
                        <a:rPr lang="fr-FR" sz="900" b="1"/>
                        <a:t>0</a:t>
                      </a:r>
                    </a:p>
                  </a:txBody>
                  <a:tcPr/>
                </a:tc>
                <a:extLst>
                  <a:ext uri="{0D108BD9-81ED-4DB2-BD59-A6C34878D82A}">
                    <a16:rowId xmlns:a16="http://schemas.microsoft.com/office/drawing/2014/main" val="2114818952"/>
                  </a:ext>
                </a:extLst>
              </a:tr>
              <a:tr h="285582">
                <a:tc>
                  <a:txBody>
                    <a:bodyPr/>
                    <a:lstStyle/>
                    <a:p>
                      <a:pPr rtl="0"/>
                      <a:r>
                        <a:rPr lang="fr-FR" sz="900"/>
                        <a:t>Calcul</a:t>
                      </a:r>
                    </a:p>
                  </a:txBody>
                  <a:tcPr/>
                </a:tc>
                <a:tc>
                  <a:txBody>
                    <a:bodyPr/>
                    <a:lstStyle/>
                    <a:p>
                      <a:pPr rtl="0"/>
                      <a:r>
                        <a:rPr lang="fr-FR" sz="900"/>
                        <a:t>0x128</a:t>
                      </a:r>
                    </a:p>
                  </a:txBody>
                  <a:tcPr/>
                </a:tc>
                <a:tc>
                  <a:txBody>
                    <a:bodyPr/>
                    <a:lstStyle/>
                    <a:p>
                      <a:pPr rtl="0"/>
                      <a:r>
                        <a:rPr lang="fr-FR" sz="900"/>
                        <a:t>0x64</a:t>
                      </a:r>
                    </a:p>
                  </a:txBody>
                  <a:tcPr/>
                </a:tc>
                <a:tc>
                  <a:txBody>
                    <a:bodyPr/>
                    <a:lstStyle/>
                    <a:p>
                      <a:pPr rtl="0"/>
                      <a:r>
                        <a:rPr lang="fr-FR" sz="900"/>
                        <a:t>0x32</a:t>
                      </a:r>
                    </a:p>
                  </a:txBody>
                  <a:tcPr/>
                </a:tc>
                <a:tc>
                  <a:txBody>
                    <a:bodyPr/>
                    <a:lstStyle/>
                    <a:p>
                      <a:pPr rtl="0"/>
                      <a:r>
                        <a:rPr lang="fr-FR" sz="900"/>
                        <a:t>0x16</a:t>
                      </a:r>
                    </a:p>
                  </a:txBody>
                  <a:tcPr/>
                </a:tc>
                <a:tc>
                  <a:txBody>
                    <a:bodyPr/>
                    <a:lstStyle/>
                    <a:p>
                      <a:pPr rtl="0"/>
                      <a:r>
                        <a:rPr lang="fr-FR" sz="900"/>
                        <a:t>1x8</a:t>
                      </a:r>
                    </a:p>
                  </a:txBody>
                  <a:tcPr/>
                </a:tc>
                <a:tc>
                  <a:txBody>
                    <a:bodyPr/>
                    <a:lstStyle/>
                    <a:p>
                      <a:pPr rtl="0"/>
                      <a:r>
                        <a:rPr lang="fr-FR" sz="900"/>
                        <a:t>0x4</a:t>
                      </a:r>
                    </a:p>
                  </a:txBody>
                  <a:tcPr/>
                </a:tc>
                <a:tc>
                  <a:txBody>
                    <a:bodyPr/>
                    <a:lstStyle/>
                    <a:p>
                      <a:pPr rtl="0"/>
                      <a:r>
                        <a:rPr lang="fr-FR" sz="900"/>
                        <a:t>1x2</a:t>
                      </a:r>
                    </a:p>
                  </a:txBody>
                  <a:tcPr/>
                </a:tc>
                <a:tc>
                  <a:txBody>
                    <a:bodyPr/>
                    <a:lstStyle/>
                    <a:p>
                      <a:pPr rtl="0"/>
                      <a:r>
                        <a:rPr lang="fr-FR" sz="900"/>
                        <a:t>0x1</a:t>
                      </a:r>
                    </a:p>
                  </a:txBody>
                  <a:tcPr/>
                </a:tc>
                <a:extLst>
                  <a:ext uri="{0D108BD9-81ED-4DB2-BD59-A6C34878D82A}">
                    <a16:rowId xmlns:a16="http://schemas.microsoft.com/office/drawing/2014/main" val="2987708464"/>
                  </a:ext>
                </a:extLst>
              </a:tr>
              <a:tr h="285582">
                <a:tc>
                  <a:txBody>
                    <a:bodyPr/>
                    <a:lstStyle/>
                    <a:p>
                      <a:pPr rtl="0"/>
                      <a:r>
                        <a:rPr lang="fr-FR" sz="900"/>
                        <a:t>Ajoutez-les...</a:t>
                      </a:r>
                    </a:p>
                  </a:txBody>
                  <a:tcPr/>
                </a:tc>
                <a:tc>
                  <a:txBody>
                    <a:bodyPr/>
                    <a:lstStyle/>
                    <a:p>
                      <a:pPr rtl="0"/>
                      <a:r>
                        <a:rPr lang="fr-FR" sz="900"/>
                        <a:t>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+ 0</a:t>
                      </a:r>
                    </a:p>
                  </a:txBody>
                  <a:tcPr/>
                </a:tc>
                <a:tc>
                  <a:txBody>
                    <a:bodyPr/>
                    <a:lstStyle/>
                    <a:p>
                      <a:pPr rtl="0"/>
                      <a:r>
                        <a:rPr lang="fr-FR" sz="900"/>
                        <a:t>+ 8</a:t>
                      </a:r>
                    </a:p>
                  </a:txBody>
                  <a:tcPr/>
                </a:tc>
                <a:tc>
                  <a:txBody>
                    <a:bodyPr/>
                    <a:lstStyle/>
                    <a:p>
                      <a:pPr rtl="0"/>
                      <a:r>
                        <a:rPr lang="fr-FR" sz="900"/>
                        <a:t>+ 0</a:t>
                      </a:r>
                    </a:p>
                  </a:txBody>
                  <a:tcPr/>
                </a:tc>
                <a:tc>
                  <a:txBody>
                    <a:bodyPr/>
                    <a:lstStyle/>
                    <a:p>
                      <a:pPr rtl="0"/>
                      <a:r>
                        <a:rPr lang="fr-FR" sz="900"/>
                        <a:t>+ 2</a:t>
                      </a:r>
                    </a:p>
                  </a:txBody>
                  <a:tcPr/>
                </a:tc>
                <a:tc>
                  <a:txBody>
                    <a:bodyPr/>
                    <a:lstStyle/>
                    <a:p>
                      <a:pPr rtl="0"/>
                      <a:r>
                        <a:rPr lang="fr-FR" sz="900"/>
                        <a:t>+ 0</a:t>
                      </a:r>
                    </a:p>
                  </a:txBody>
                  <a:tcPr/>
                </a:tc>
                <a:extLst>
                  <a:ext uri="{0D108BD9-81ED-4DB2-BD59-A6C34878D82A}">
                    <a16:rowId xmlns:a16="http://schemas.microsoft.com/office/drawing/2014/main" val="1243732414"/>
                  </a:ext>
                </a:extLst>
              </a:tr>
            </a:tbl>
          </a:graphicData>
        </a:graphic>
      </p:graphicFrame>
      <p:sp>
        <p:nvSpPr>
          <p:cNvPr id="10" name="Striped Right Arrow 9">
            <a:extLst>
              <a:ext uri="{FF2B5EF4-FFF2-40B4-BE49-F238E27FC236}">
                <a16:creationId xmlns:a16="http://schemas.microsoft.com/office/drawing/2014/main" id="{D49ED2DC-1A84-EF4D-A815-27AB78E5A890}"/>
              </a:ext>
            </a:extLst>
          </p:cNvPr>
          <p:cNvSpPr/>
          <p:nvPr/>
        </p:nvSpPr>
        <p:spPr>
          <a:xfrm>
            <a:off x="5760005" y="1774309"/>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DF44BE1-E74E-B943-ACAF-701CDE5A5AB1}"/>
              </a:ext>
            </a:extLst>
          </p:cNvPr>
          <p:cNvSpPr txBox="1"/>
          <p:nvPr/>
        </p:nvSpPr>
        <p:spPr>
          <a:xfrm>
            <a:off x="6141049" y="1668465"/>
            <a:ext cx="526106" cy="338554"/>
          </a:xfrm>
          <a:prstGeom prst="rect">
            <a:avLst/>
          </a:prstGeom>
          <a:noFill/>
        </p:spPr>
        <p:txBody>
          <a:bodyPr wrap="none" rtlCol="0">
            <a:spAutoFit/>
          </a:bodyPr>
          <a:lstStyle/>
          <a:p>
            <a:pPr rtl="0"/>
            <a:r>
              <a:rPr lang="fr-FR" sz="1600"/>
              <a:t>192</a:t>
            </a:r>
          </a:p>
        </p:txBody>
      </p:sp>
      <p:sp>
        <p:nvSpPr>
          <p:cNvPr id="11" name="Striped Right Arrow 10">
            <a:extLst>
              <a:ext uri="{FF2B5EF4-FFF2-40B4-BE49-F238E27FC236}">
                <a16:creationId xmlns:a16="http://schemas.microsoft.com/office/drawing/2014/main" id="{E2DD788D-C7C9-8F41-9780-6C918558245C}"/>
              </a:ext>
            </a:extLst>
          </p:cNvPr>
          <p:cNvSpPr/>
          <p:nvPr/>
        </p:nvSpPr>
        <p:spPr>
          <a:xfrm>
            <a:off x="5760005" y="2630210"/>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3DAB09D-5C2D-3F4E-8845-7623CD741BA3}"/>
              </a:ext>
            </a:extLst>
          </p:cNvPr>
          <p:cNvSpPr txBox="1"/>
          <p:nvPr/>
        </p:nvSpPr>
        <p:spPr>
          <a:xfrm>
            <a:off x="6141049" y="2562677"/>
            <a:ext cx="526106" cy="338554"/>
          </a:xfrm>
          <a:prstGeom prst="rect">
            <a:avLst/>
          </a:prstGeom>
          <a:noFill/>
        </p:spPr>
        <p:txBody>
          <a:bodyPr wrap="none" rtlCol="0">
            <a:spAutoFit/>
          </a:bodyPr>
          <a:lstStyle/>
          <a:p>
            <a:pPr rtl="0"/>
            <a:r>
              <a:rPr lang="fr-FR" sz="1600"/>
              <a:t>168</a:t>
            </a:r>
          </a:p>
        </p:txBody>
      </p:sp>
      <p:sp>
        <p:nvSpPr>
          <p:cNvPr id="12" name="Striped Right Arrow 11">
            <a:extLst>
              <a:ext uri="{FF2B5EF4-FFF2-40B4-BE49-F238E27FC236}">
                <a16:creationId xmlns:a16="http://schemas.microsoft.com/office/drawing/2014/main" id="{141871DF-706B-6245-89ED-0FF3A3547950}"/>
              </a:ext>
            </a:extLst>
          </p:cNvPr>
          <p:cNvSpPr/>
          <p:nvPr/>
        </p:nvSpPr>
        <p:spPr>
          <a:xfrm>
            <a:off x="5760005" y="3453770"/>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3F7ACE9-16B2-3749-863C-F4F3A589F177}"/>
              </a:ext>
            </a:extLst>
          </p:cNvPr>
          <p:cNvSpPr txBox="1"/>
          <p:nvPr/>
        </p:nvSpPr>
        <p:spPr>
          <a:xfrm>
            <a:off x="6141049" y="3380628"/>
            <a:ext cx="397032" cy="338554"/>
          </a:xfrm>
          <a:prstGeom prst="rect">
            <a:avLst/>
          </a:prstGeom>
          <a:noFill/>
        </p:spPr>
        <p:txBody>
          <a:bodyPr wrap="none" rtlCol="0">
            <a:spAutoFit/>
          </a:bodyPr>
          <a:lstStyle/>
          <a:p>
            <a:pPr rtl="0"/>
            <a:r>
              <a:rPr lang="fr-FR" sz="1600"/>
              <a:t>11</a:t>
            </a:r>
          </a:p>
        </p:txBody>
      </p:sp>
      <p:sp>
        <p:nvSpPr>
          <p:cNvPr id="13" name="Striped Right Arrow 12">
            <a:extLst>
              <a:ext uri="{FF2B5EF4-FFF2-40B4-BE49-F238E27FC236}">
                <a16:creationId xmlns:a16="http://schemas.microsoft.com/office/drawing/2014/main" id="{0C9E7D89-0647-014E-B2C5-64798F2B969B}"/>
              </a:ext>
            </a:extLst>
          </p:cNvPr>
          <p:cNvSpPr/>
          <p:nvPr/>
        </p:nvSpPr>
        <p:spPr>
          <a:xfrm>
            <a:off x="5760005" y="4277330"/>
            <a:ext cx="381044" cy="19227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0657E43-4134-CF48-A3F5-8683E2255920}"/>
              </a:ext>
            </a:extLst>
          </p:cNvPr>
          <p:cNvSpPr txBox="1"/>
          <p:nvPr/>
        </p:nvSpPr>
        <p:spPr>
          <a:xfrm>
            <a:off x="6176476" y="4215204"/>
            <a:ext cx="412292" cy="338554"/>
          </a:xfrm>
          <a:prstGeom prst="rect">
            <a:avLst/>
          </a:prstGeom>
          <a:noFill/>
        </p:spPr>
        <p:txBody>
          <a:bodyPr wrap="none" rtlCol="0">
            <a:spAutoFit/>
          </a:bodyPr>
          <a:lstStyle/>
          <a:p>
            <a:pPr rtl="0"/>
            <a:r>
              <a:rPr lang="fr-FR" sz="1600"/>
              <a:t>10</a:t>
            </a:r>
          </a:p>
        </p:txBody>
      </p:sp>
      <p:sp>
        <p:nvSpPr>
          <p:cNvPr id="18" name="TextBox 17">
            <a:extLst>
              <a:ext uri="{FF2B5EF4-FFF2-40B4-BE49-F238E27FC236}">
                <a16:creationId xmlns:a16="http://schemas.microsoft.com/office/drawing/2014/main" id="{C7CEEC7A-5727-4044-985E-A3720E5F431A}"/>
              </a:ext>
            </a:extLst>
          </p:cNvPr>
          <p:cNvSpPr txBox="1"/>
          <p:nvPr/>
        </p:nvSpPr>
        <p:spPr>
          <a:xfrm>
            <a:off x="7048199" y="2901231"/>
            <a:ext cx="1480662" cy="338554"/>
          </a:xfrm>
          <a:prstGeom prst="rect">
            <a:avLst/>
          </a:prstGeom>
          <a:noFill/>
        </p:spPr>
        <p:txBody>
          <a:bodyPr wrap="none" rtlCol="0">
            <a:spAutoFit/>
          </a:bodyPr>
          <a:lstStyle/>
          <a:p>
            <a:pPr rtl="0"/>
            <a:r>
              <a:rPr lang="fr-FR" sz="1600"/>
              <a:t>192.168.11.10</a:t>
            </a:r>
          </a:p>
        </p:txBody>
      </p:sp>
    </p:spTree>
    <p:extLst>
      <p:ext uri="{BB962C8B-B14F-4D97-AF65-F5344CB8AC3E}">
        <p14:creationId xmlns:p14="http://schemas.microsoft.com/office/powerpoint/2010/main" val="23123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Conversion décimale en binaire</a:t>
            </a:r>
          </a:p>
        </p:txBody>
      </p:sp>
      <p:sp>
        <p:nvSpPr>
          <p:cNvPr id="4" name="Content Placeholder 3">
            <a:extLst>
              <a:ext uri="{FF2B5EF4-FFF2-40B4-BE49-F238E27FC236}">
                <a16:creationId xmlns:a16="http://schemas.microsoft.com/office/drawing/2014/main" id="{71329901-EBC7-0747-A1C2-F937CA26E4B5}"/>
              </a:ext>
            </a:extLst>
          </p:cNvPr>
          <p:cNvSpPr>
            <a:spLocks noGrp="1"/>
          </p:cNvSpPr>
          <p:nvPr>
            <p:ph idx="1"/>
          </p:nvPr>
        </p:nvSpPr>
        <p:spPr>
          <a:xfrm>
            <a:off x="358285" y="753957"/>
            <a:ext cx="8169608" cy="613657"/>
          </a:xfrm>
        </p:spPr>
        <p:txBody>
          <a:bodyPr/>
          <a:lstStyle/>
          <a:p>
            <a:pPr marL="0" indent="0" algn="l" rtl="0"/>
            <a:r>
              <a:rPr lang="fr-FR" sz="1600">
                <a:solidFill>
                  <a:srgbClr val="000000"/>
                </a:solidFill>
              </a:rPr>
              <a:t>La table de valeurs de position binaire est utile pour convertir une adresse IPv4 décimale pointillée en binaire.</a:t>
            </a:r>
          </a:p>
        </p:txBody>
      </p:sp>
      <p:sp>
        <p:nvSpPr>
          <p:cNvPr id="11" name="TextBox 10">
            <a:extLst>
              <a:ext uri="{FF2B5EF4-FFF2-40B4-BE49-F238E27FC236}">
                <a16:creationId xmlns:a16="http://schemas.microsoft.com/office/drawing/2014/main" id="{FCD84704-3B8B-8A4B-8934-63877DA7F66D}"/>
              </a:ext>
            </a:extLst>
          </p:cNvPr>
          <p:cNvSpPr txBox="1"/>
          <p:nvPr/>
        </p:nvSpPr>
        <p:spPr>
          <a:xfrm>
            <a:off x="499729" y="1453629"/>
            <a:ext cx="3831202" cy="2893100"/>
          </a:xfrm>
          <a:prstGeom prst="rect">
            <a:avLst/>
          </a:prstGeom>
          <a:noFill/>
        </p:spPr>
        <p:txBody>
          <a:bodyPr wrap="square" rtlCol="0">
            <a:spAutoFit/>
          </a:bodyPr>
          <a:lstStyle/>
          <a:p>
            <a:pPr marL="431860" lvl="2" indent="-285750" rtl="0">
              <a:buFont typeface="Arial" panose="020B0604020202020204" pitchFamily="34" charset="0"/>
              <a:buChar char="•"/>
            </a:pPr>
            <a:r>
              <a:rPr lang="fr-FR" sz="1400">
                <a:solidFill>
                  <a:srgbClr val="000000"/>
                </a:solidFill>
              </a:rPr>
              <a:t>Commencez dans la position 128 (le bit le plus significatif). Le nombre décimal de l'octet (n) est-il égal ou supérieur à 128 ?</a:t>
            </a:r>
          </a:p>
          <a:p>
            <a:pPr marL="431860" lvl="2" indent="-285750" rtl="0">
              <a:buFont typeface="Arial" panose="020B0604020202020204" pitchFamily="34" charset="0"/>
              <a:buChar char="•"/>
            </a:pPr>
            <a:r>
              <a:rPr lang="fr-FR" sz="1400">
                <a:solidFill>
                  <a:srgbClr val="000000"/>
                </a:solidFill>
              </a:rPr>
              <a:t>Si non, enregistrez un binaire 0 dans la valeur de position 128 et passez à la valeur de position 64.</a:t>
            </a:r>
          </a:p>
          <a:p>
            <a:pPr marL="431860" lvl="2" indent="-285750" rtl="0">
              <a:buFont typeface="Arial" panose="020B0604020202020204" pitchFamily="34" charset="0"/>
              <a:buChar char="•"/>
            </a:pPr>
            <a:r>
              <a:rPr lang="fr-FR" sz="1400">
                <a:solidFill>
                  <a:srgbClr val="000000"/>
                </a:solidFill>
              </a:rPr>
              <a:t>Si la réponse est oui, indiquez la valeur binaire 1 dans la valeur pondérée 128 et soustrayez 128 au nombre décimal.</a:t>
            </a:r>
          </a:p>
          <a:p>
            <a:pPr marL="431860" lvl="2" indent="-285750" rtl="0">
              <a:buFont typeface="Arial" panose="020B0604020202020204" pitchFamily="34" charset="0"/>
              <a:buChar char="•"/>
            </a:pPr>
            <a:r>
              <a:rPr lang="fr-FR" sz="1400">
                <a:solidFill>
                  <a:srgbClr val="000000"/>
                </a:solidFill>
              </a:rPr>
              <a:t>Répétez ces étapes à travers la valeur de position 1.</a:t>
            </a:r>
          </a:p>
        </p:txBody>
      </p:sp>
      <p:pic>
        <p:nvPicPr>
          <p:cNvPr id="10" name="Picture 9">
            <a:extLst>
              <a:ext uri="{FF2B5EF4-FFF2-40B4-BE49-F238E27FC236}">
                <a16:creationId xmlns:a16="http://schemas.microsoft.com/office/drawing/2014/main" id="{A5B9CF60-26BD-2A4F-84D1-1606E7654894}"/>
              </a:ext>
            </a:extLst>
          </p:cNvPr>
          <p:cNvPicPr>
            <a:picLocks noChangeAspect="1"/>
          </p:cNvPicPr>
          <p:nvPr/>
        </p:nvPicPr>
        <p:blipFill>
          <a:blip r:embed="rId3"/>
          <a:stretch>
            <a:fillRect/>
          </a:stretch>
        </p:blipFill>
        <p:spPr>
          <a:xfrm>
            <a:off x="4330930" y="1383647"/>
            <a:ext cx="4680513" cy="2806700"/>
          </a:xfrm>
          <a:prstGeom prst="rect">
            <a:avLst/>
          </a:prstGeom>
        </p:spPr>
      </p:pic>
    </p:spTree>
    <p:extLst>
      <p:ext uri="{BB962C8B-B14F-4D97-AF65-F5344CB8AC3E}">
        <p14:creationId xmlns:p14="http://schemas.microsoft.com/office/powerpoint/2010/main" val="223421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Conversion décimale en binaire</a:t>
            </a:r>
          </a:p>
        </p:txBody>
      </p:sp>
      <p:sp>
        <p:nvSpPr>
          <p:cNvPr id="5" name="Content Placeholder 4">
            <a:extLst>
              <a:ext uri="{FF2B5EF4-FFF2-40B4-BE49-F238E27FC236}">
                <a16:creationId xmlns:a16="http://schemas.microsoft.com/office/drawing/2014/main" id="{D0E0F311-4D33-514A-9143-27C3742AEF4A}"/>
              </a:ext>
            </a:extLst>
          </p:cNvPr>
          <p:cNvSpPr>
            <a:spLocks noGrp="1"/>
          </p:cNvSpPr>
          <p:nvPr>
            <p:ph idx="1"/>
          </p:nvPr>
        </p:nvSpPr>
        <p:spPr>
          <a:xfrm>
            <a:off x="474661" y="786907"/>
            <a:ext cx="8280057" cy="448354"/>
          </a:xfrm>
        </p:spPr>
        <p:txBody>
          <a:bodyPr/>
          <a:lstStyle/>
          <a:p>
            <a:pPr marL="342900" indent="-342900" algn="l" rtl="0">
              <a:buFont typeface="Arial" panose="020B0604020202020204" pitchFamily="34" charset="0"/>
              <a:buChar char="•"/>
            </a:pPr>
            <a:r>
              <a:rPr lang="fr-FR">
                <a:solidFill>
                  <a:srgbClr val="000000"/>
                </a:solidFill>
              </a:rPr>
              <a:t>Convertir décimal 168 en binaire</a:t>
            </a:r>
          </a:p>
        </p:txBody>
      </p:sp>
      <p:sp>
        <p:nvSpPr>
          <p:cNvPr id="7" name="TextBox 6">
            <a:extLst>
              <a:ext uri="{FF2B5EF4-FFF2-40B4-BE49-F238E27FC236}">
                <a16:creationId xmlns:a16="http://schemas.microsoft.com/office/drawing/2014/main" id="{584FBDCB-1E6D-BB46-BF05-F3AEE9F9019F}"/>
              </a:ext>
            </a:extLst>
          </p:cNvPr>
          <p:cNvSpPr txBox="1"/>
          <p:nvPr/>
        </p:nvSpPr>
        <p:spPr>
          <a:xfrm>
            <a:off x="1720182" y="1235260"/>
            <a:ext cx="5134291" cy="2462213"/>
          </a:xfrm>
          <a:prstGeom prst="rect">
            <a:avLst/>
          </a:prstGeom>
          <a:noFill/>
        </p:spPr>
        <p:txBody>
          <a:bodyPr wrap="none" rtlCol="0">
            <a:spAutoFit/>
          </a:bodyPr>
          <a:lstStyle/>
          <a:p>
            <a:pPr rtl="0"/>
            <a:r>
              <a:rPr lang="fr-FR" sz="1400">
                <a:solidFill>
                  <a:srgbClr val="000000"/>
                </a:solidFill>
              </a:rPr>
              <a:t>Est-ce que 168 &gt; 128 ?</a:t>
            </a:r>
          </a:p>
          <a:p>
            <a:pPr marL="285750" indent="-285750" rtl="0">
              <a:buFontTx/>
              <a:buChar char="-"/>
            </a:pPr>
            <a:r>
              <a:rPr lang="fr-FR" sz="1400">
                <a:solidFill>
                  <a:srgbClr val="000000"/>
                </a:solidFill>
              </a:rPr>
              <a:t>Oui, entrez 1 en position 128 et soustrayez 128 (168-128=40)</a:t>
            </a:r>
          </a:p>
          <a:p>
            <a:pPr rtl="0"/>
            <a:r>
              <a:rPr lang="fr-FR" sz="1400">
                <a:solidFill>
                  <a:srgbClr val="000000"/>
                </a:solidFill>
              </a:rPr>
              <a:t>40 est-il ≥ 64 ?</a:t>
            </a:r>
          </a:p>
          <a:p>
            <a:pPr marL="285750" indent="-285750" rtl="0">
              <a:buFontTx/>
              <a:buChar char="-"/>
            </a:pPr>
            <a:r>
              <a:rPr lang="fr-FR" sz="1400">
                <a:solidFill>
                  <a:srgbClr val="000000"/>
                </a:solidFill>
              </a:rPr>
              <a:t>Non, entrez 0 en position 64 et passez à autre chose</a:t>
            </a:r>
          </a:p>
          <a:p>
            <a:pPr rtl="0"/>
            <a:r>
              <a:rPr lang="fr-FR" sz="1400">
                <a:solidFill>
                  <a:srgbClr val="000000"/>
                </a:solidFill>
              </a:rPr>
              <a:t>Est-ce que 40 &gt; 32 ?</a:t>
            </a:r>
          </a:p>
          <a:p>
            <a:pPr marL="285750" indent="-285750" rtl="0">
              <a:buFontTx/>
              <a:buChar char="-"/>
            </a:pPr>
            <a:r>
              <a:rPr lang="fr-FR" sz="1400">
                <a:solidFill>
                  <a:srgbClr val="000000"/>
                </a:solidFill>
              </a:rPr>
              <a:t>Oui, entrez 1 en position 32 et soustrayez 32 (40-32=8)</a:t>
            </a:r>
          </a:p>
          <a:p>
            <a:pPr rtl="0"/>
            <a:r>
              <a:rPr lang="fr-FR" sz="1400">
                <a:solidFill>
                  <a:srgbClr val="000000"/>
                </a:solidFill>
              </a:rPr>
              <a:t>Est-ce que 8 &gt; 16 ?</a:t>
            </a:r>
          </a:p>
          <a:p>
            <a:pPr marL="285750" indent="-285750" rtl="0">
              <a:buFontTx/>
              <a:buChar char="-"/>
            </a:pPr>
            <a:r>
              <a:rPr lang="fr-FR" sz="1400">
                <a:solidFill>
                  <a:srgbClr val="000000"/>
                </a:solidFill>
              </a:rPr>
              <a:t>Non, entrez 0 en position 16 et passez à autre chose.</a:t>
            </a:r>
          </a:p>
          <a:p>
            <a:pPr rtl="0"/>
            <a:r>
              <a:rPr lang="fr-FR" sz="1400">
                <a:solidFill>
                  <a:srgbClr val="000000"/>
                </a:solidFill>
              </a:rPr>
              <a:t>Est-ce que 8 &gt; 8 ?</a:t>
            </a:r>
          </a:p>
          <a:p>
            <a:pPr marL="285750" indent="-285750" rtl="0">
              <a:buFontTx/>
              <a:buChar char="-"/>
            </a:pPr>
            <a:r>
              <a:rPr lang="fr-FR" sz="1400">
                <a:solidFill>
                  <a:srgbClr val="000000"/>
                </a:solidFill>
              </a:rPr>
              <a:t>Égal entrez 1 en position 8 et soustrayez 8 (8-8=0)</a:t>
            </a:r>
          </a:p>
          <a:p>
            <a:pPr rtl="0"/>
            <a:r>
              <a:rPr lang="fr-FR" sz="1400">
                <a:solidFill>
                  <a:srgbClr val="000000"/>
                </a:solidFill>
              </a:rPr>
              <a:t>Il n'y a plus de valeurs. entrez 0 dans les positions binaires restantes</a:t>
            </a:r>
          </a:p>
        </p:txBody>
      </p:sp>
      <p:graphicFrame>
        <p:nvGraphicFramePr>
          <p:cNvPr id="6" name="Table 5">
            <a:extLst>
              <a:ext uri="{FF2B5EF4-FFF2-40B4-BE49-F238E27FC236}">
                <a16:creationId xmlns:a16="http://schemas.microsoft.com/office/drawing/2014/main" id="{ECE0BC4F-4A15-D942-ABB8-2C9AD7326B62}"/>
              </a:ext>
            </a:extLst>
          </p:cNvPr>
          <p:cNvGraphicFramePr>
            <a:graphicFrameLocks noGrp="1"/>
          </p:cNvGraphicFramePr>
          <p:nvPr>
            <p:extLst/>
          </p:nvPr>
        </p:nvGraphicFramePr>
        <p:xfrm>
          <a:off x="1524000" y="3720643"/>
          <a:ext cx="6096000" cy="7416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745306684"/>
                    </a:ext>
                  </a:extLst>
                </a:gridCol>
                <a:gridCol w="762000">
                  <a:extLst>
                    <a:ext uri="{9D8B030D-6E8A-4147-A177-3AD203B41FA5}">
                      <a16:colId xmlns:a16="http://schemas.microsoft.com/office/drawing/2014/main" val="3779260512"/>
                    </a:ext>
                  </a:extLst>
                </a:gridCol>
                <a:gridCol w="762000">
                  <a:extLst>
                    <a:ext uri="{9D8B030D-6E8A-4147-A177-3AD203B41FA5}">
                      <a16:colId xmlns:a16="http://schemas.microsoft.com/office/drawing/2014/main" val="1425796907"/>
                    </a:ext>
                  </a:extLst>
                </a:gridCol>
                <a:gridCol w="762000">
                  <a:extLst>
                    <a:ext uri="{9D8B030D-6E8A-4147-A177-3AD203B41FA5}">
                      <a16:colId xmlns:a16="http://schemas.microsoft.com/office/drawing/2014/main" val="939593505"/>
                    </a:ext>
                  </a:extLst>
                </a:gridCol>
                <a:gridCol w="762000">
                  <a:extLst>
                    <a:ext uri="{9D8B030D-6E8A-4147-A177-3AD203B41FA5}">
                      <a16:colId xmlns:a16="http://schemas.microsoft.com/office/drawing/2014/main" val="2624654651"/>
                    </a:ext>
                  </a:extLst>
                </a:gridCol>
                <a:gridCol w="762000">
                  <a:extLst>
                    <a:ext uri="{9D8B030D-6E8A-4147-A177-3AD203B41FA5}">
                      <a16:colId xmlns:a16="http://schemas.microsoft.com/office/drawing/2014/main" val="683541400"/>
                    </a:ext>
                  </a:extLst>
                </a:gridCol>
                <a:gridCol w="762000">
                  <a:extLst>
                    <a:ext uri="{9D8B030D-6E8A-4147-A177-3AD203B41FA5}">
                      <a16:colId xmlns:a16="http://schemas.microsoft.com/office/drawing/2014/main" val="1298863818"/>
                    </a:ext>
                  </a:extLst>
                </a:gridCol>
                <a:gridCol w="762000">
                  <a:extLst>
                    <a:ext uri="{9D8B030D-6E8A-4147-A177-3AD203B41FA5}">
                      <a16:colId xmlns:a16="http://schemas.microsoft.com/office/drawing/2014/main" val="799469862"/>
                    </a:ext>
                  </a:extLst>
                </a:gridCol>
              </a:tblGrid>
              <a:tr h="370840">
                <a:tc>
                  <a:txBody>
                    <a:bodyPr/>
                    <a:lstStyle/>
                    <a:p>
                      <a:pPr algn="ctr" rtl="0"/>
                      <a:r>
                        <a:rPr lang="fr-FR"/>
                        <a:t>128</a:t>
                      </a:r>
                    </a:p>
                  </a:txBody>
                  <a:tcPr/>
                </a:tc>
                <a:tc>
                  <a:txBody>
                    <a:bodyPr/>
                    <a:lstStyle/>
                    <a:p>
                      <a:pPr algn="ctr" rtl="0"/>
                      <a:r>
                        <a:rPr lang="fr-FR"/>
                        <a:t>64</a:t>
                      </a:r>
                    </a:p>
                  </a:txBody>
                  <a:tcPr/>
                </a:tc>
                <a:tc>
                  <a:txBody>
                    <a:bodyPr/>
                    <a:lstStyle/>
                    <a:p>
                      <a:pPr algn="ctr" rtl="0"/>
                      <a:r>
                        <a:rPr lang="fr-FR"/>
                        <a:t>32</a:t>
                      </a:r>
                    </a:p>
                  </a:txBody>
                  <a:tcPr/>
                </a:tc>
                <a:tc>
                  <a:txBody>
                    <a:bodyPr/>
                    <a:lstStyle/>
                    <a:p>
                      <a:pPr algn="ctr" rtl="0"/>
                      <a:r>
                        <a:rPr lang="fr-FR"/>
                        <a:t>16</a:t>
                      </a:r>
                    </a:p>
                  </a:txBody>
                  <a:tcPr/>
                </a:tc>
                <a:tc>
                  <a:txBody>
                    <a:bodyPr/>
                    <a:lstStyle/>
                    <a:p>
                      <a:pPr algn="ctr" rtl="0"/>
                      <a:r>
                        <a:rPr lang="fr-FR"/>
                        <a:t>8</a:t>
                      </a:r>
                    </a:p>
                  </a:txBody>
                  <a:tcPr/>
                </a:tc>
                <a:tc>
                  <a:txBody>
                    <a:bodyPr/>
                    <a:lstStyle/>
                    <a:p>
                      <a:pPr algn="ctr" rtl="0"/>
                      <a:r>
                        <a:rPr lang="fr-FR"/>
                        <a:t>4</a:t>
                      </a:r>
                    </a:p>
                  </a:txBody>
                  <a:tcPr/>
                </a:tc>
                <a:tc>
                  <a:txBody>
                    <a:bodyPr/>
                    <a:lstStyle/>
                    <a:p>
                      <a:pPr algn="ctr" rtl="0"/>
                      <a:r>
                        <a:rPr lang="fr-FR"/>
                        <a:t>2</a:t>
                      </a:r>
                    </a:p>
                  </a:txBody>
                  <a:tcPr/>
                </a:tc>
                <a:tc>
                  <a:txBody>
                    <a:bodyPr/>
                    <a:lstStyle/>
                    <a:p>
                      <a:pPr algn="ctr" rtl="0"/>
                      <a:r>
                        <a:rPr lang="fr-FR"/>
                        <a:t>1</a:t>
                      </a:r>
                    </a:p>
                  </a:txBody>
                  <a:tcPr/>
                </a:tc>
                <a:extLst>
                  <a:ext uri="{0D108BD9-81ED-4DB2-BD59-A6C34878D82A}">
                    <a16:rowId xmlns:a16="http://schemas.microsoft.com/office/drawing/2014/main" val="2022020841"/>
                  </a:ext>
                </a:extLst>
              </a:tr>
              <a:tr h="370840">
                <a:tc>
                  <a:txBody>
                    <a:bodyPr/>
                    <a:lstStyle/>
                    <a:p>
                      <a:pPr algn="ctr" rtl="0"/>
                      <a:r>
                        <a:rPr lang="fr-FR"/>
                        <a:t>1</a:t>
                      </a:r>
                    </a:p>
                  </a:txBody>
                  <a:tcPr/>
                </a:tc>
                <a:tc>
                  <a:txBody>
                    <a:bodyPr/>
                    <a:lstStyle/>
                    <a:p>
                      <a:pPr algn="ctr" rtl="0"/>
                      <a:r>
                        <a:rPr lang="fr-FR"/>
                        <a:t>0</a:t>
                      </a:r>
                    </a:p>
                  </a:txBody>
                  <a:tcPr/>
                </a:tc>
                <a:tc>
                  <a:txBody>
                    <a:bodyPr/>
                    <a:lstStyle/>
                    <a:p>
                      <a:pPr algn="ctr" rtl="0"/>
                      <a:r>
                        <a:rPr lang="fr-FR"/>
                        <a:t>1</a:t>
                      </a:r>
                    </a:p>
                  </a:txBody>
                  <a:tcPr/>
                </a:tc>
                <a:tc>
                  <a:txBody>
                    <a:bodyPr/>
                    <a:lstStyle/>
                    <a:p>
                      <a:pPr algn="ctr" rtl="0"/>
                      <a:r>
                        <a:rPr lang="fr-FR"/>
                        <a:t>0</a:t>
                      </a:r>
                    </a:p>
                  </a:txBody>
                  <a:tcPr/>
                </a:tc>
                <a:tc>
                  <a:txBody>
                    <a:bodyPr/>
                    <a:lstStyle/>
                    <a:p>
                      <a:pPr algn="ctr" rtl="0"/>
                      <a:r>
                        <a:rPr lang="fr-FR"/>
                        <a:t>1</a:t>
                      </a:r>
                    </a:p>
                  </a:txBody>
                  <a:tcPr/>
                </a:tc>
                <a:tc>
                  <a:txBody>
                    <a:bodyPr/>
                    <a:lstStyle/>
                    <a:p>
                      <a:pPr algn="ctr" rtl="0"/>
                      <a:r>
                        <a:rPr lang="fr-FR"/>
                        <a:t>0</a:t>
                      </a:r>
                    </a:p>
                  </a:txBody>
                  <a:tcPr/>
                </a:tc>
                <a:tc>
                  <a:txBody>
                    <a:bodyPr/>
                    <a:lstStyle/>
                    <a:p>
                      <a:pPr algn="ctr" rtl="0"/>
                      <a:r>
                        <a:rPr lang="fr-FR"/>
                        <a:t>0</a:t>
                      </a:r>
                    </a:p>
                  </a:txBody>
                  <a:tcPr/>
                </a:tc>
                <a:tc>
                  <a:txBody>
                    <a:bodyPr/>
                    <a:lstStyle/>
                    <a:p>
                      <a:pPr algn="ctr" rtl="0"/>
                      <a:r>
                        <a:rPr lang="fr-FR"/>
                        <a:t>0</a:t>
                      </a:r>
                    </a:p>
                  </a:txBody>
                  <a:tcPr/>
                </a:tc>
                <a:extLst>
                  <a:ext uri="{0D108BD9-81ED-4DB2-BD59-A6C34878D82A}">
                    <a16:rowId xmlns:a16="http://schemas.microsoft.com/office/drawing/2014/main" val="2810646200"/>
                  </a:ext>
                </a:extLst>
              </a:tr>
            </a:tbl>
          </a:graphicData>
        </a:graphic>
      </p:graphicFrame>
      <p:sp>
        <p:nvSpPr>
          <p:cNvPr id="12" name="TextBox 11">
            <a:extLst>
              <a:ext uri="{FF2B5EF4-FFF2-40B4-BE49-F238E27FC236}">
                <a16:creationId xmlns:a16="http://schemas.microsoft.com/office/drawing/2014/main" id="{CF774CF2-89D3-0F49-8952-FA53BF5E2107}"/>
              </a:ext>
            </a:extLst>
          </p:cNvPr>
          <p:cNvSpPr txBox="1"/>
          <p:nvPr/>
        </p:nvSpPr>
        <p:spPr>
          <a:xfrm>
            <a:off x="2741421" y="4462323"/>
            <a:ext cx="3746538" cy="307777"/>
          </a:xfrm>
          <a:prstGeom prst="rect">
            <a:avLst/>
          </a:prstGeom>
          <a:noFill/>
        </p:spPr>
        <p:txBody>
          <a:bodyPr wrap="none" rtlCol="0">
            <a:spAutoFit/>
          </a:bodyPr>
          <a:lstStyle/>
          <a:p>
            <a:pPr rtl="0"/>
            <a:r>
              <a:rPr lang="fr-FR" sz="1400"/>
              <a:t>La décimale 168 est écrite en 10101000 en binaire</a:t>
            </a:r>
          </a:p>
        </p:txBody>
      </p:sp>
    </p:spTree>
    <p:extLst>
      <p:ext uri="{BB962C8B-B14F-4D97-AF65-F5344CB8AC3E}">
        <p14:creationId xmlns:p14="http://schemas.microsoft.com/office/powerpoint/2010/main" val="14372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Adresses IPv4</a:t>
            </a:r>
          </a:p>
        </p:txBody>
      </p:sp>
      <p:sp>
        <p:nvSpPr>
          <p:cNvPr id="5" name="Content Placeholder 4">
            <a:extLst>
              <a:ext uri="{FF2B5EF4-FFF2-40B4-BE49-F238E27FC236}">
                <a16:creationId xmlns:a16="http://schemas.microsoft.com/office/drawing/2014/main" id="{656F18A1-5638-1542-BEEF-C029A45183CB}"/>
              </a:ext>
            </a:extLst>
          </p:cNvPr>
          <p:cNvSpPr>
            <a:spLocks noGrp="1"/>
          </p:cNvSpPr>
          <p:nvPr>
            <p:ph idx="1"/>
          </p:nvPr>
        </p:nvSpPr>
        <p:spPr>
          <a:xfrm>
            <a:off x="474662" y="861238"/>
            <a:ext cx="8280057" cy="1069162"/>
          </a:xfrm>
        </p:spPr>
        <p:txBody>
          <a:bodyPr/>
          <a:lstStyle/>
          <a:p>
            <a:pPr marL="342900" indent="-342900" algn="l" rtl="0">
              <a:buFont typeface="Arial" panose="020B0604020202020204" pitchFamily="34" charset="0"/>
              <a:buChar char="•"/>
            </a:pPr>
            <a:r>
              <a:rPr lang="fr-FR" sz="1800">
                <a:solidFill>
                  <a:srgbClr val="000000"/>
                </a:solidFill>
              </a:rPr>
              <a:t>Les routeurs et les ordinateurs ne comprennent que le binaire, tandis que les humains travaillent en décimal. Il est important pour vous d'acquérir une compréhension approfondie de ces deux systèmes de numérotation et de leur utilisation dans le réseautage.</a:t>
            </a:r>
          </a:p>
        </p:txBody>
      </p:sp>
      <p:pic>
        <p:nvPicPr>
          <p:cNvPr id="7" name="Picture 6">
            <a:extLst>
              <a:ext uri="{FF2B5EF4-FFF2-40B4-BE49-F238E27FC236}">
                <a16:creationId xmlns:a16="http://schemas.microsoft.com/office/drawing/2014/main" id="{E20D8357-5E16-E046-963D-9D92DCC36BBF}"/>
              </a:ext>
            </a:extLst>
          </p:cNvPr>
          <p:cNvPicPr>
            <a:picLocks noChangeAspect="1"/>
          </p:cNvPicPr>
          <p:nvPr/>
        </p:nvPicPr>
        <p:blipFill>
          <a:blip r:embed="rId3"/>
          <a:stretch>
            <a:fillRect/>
          </a:stretch>
        </p:blipFill>
        <p:spPr>
          <a:xfrm>
            <a:off x="670368" y="2027902"/>
            <a:ext cx="7803263" cy="1995265"/>
          </a:xfrm>
          <a:prstGeom prst="rect">
            <a:avLst/>
          </a:prstGeom>
        </p:spPr>
      </p:pic>
    </p:spTree>
    <p:extLst>
      <p:ext uri="{BB962C8B-B14F-4D97-AF65-F5344CB8AC3E}">
        <p14:creationId xmlns:p14="http://schemas.microsoft.com/office/powerpoint/2010/main" val="333208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Objectif de la couche physique</a:t>
            </a:r>
            <a:r>
              <a:rPr lang="en-US" dirty="0"/>
              <a:t/>
            </a:r>
            <a:br>
              <a:rPr lang="en-US" dirty="0"/>
            </a:br>
            <a:r>
              <a:rPr lang="fr-FR" sz="2400"/>
              <a:t>La couche physique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fr-FR" sz="1600">
                <a:solidFill>
                  <a:srgbClr val="000000"/>
                </a:solidFill>
              </a:rPr>
              <a:t>Transporte des bits sur le support réseau</a:t>
            </a:r>
          </a:p>
          <a:p>
            <a:pPr marL="342900" indent="-342900" algn="l" rtl="0">
              <a:buFont typeface="Arial" panose="020B0604020202020204" pitchFamily="34" charset="0"/>
              <a:buChar char="•"/>
            </a:pPr>
            <a:r>
              <a:rPr lang="fr-FR" sz="1600">
                <a:solidFill>
                  <a:srgbClr val="000000"/>
                </a:solidFill>
              </a:rPr>
              <a:t>Cette couche accepte une trame complète de la couche liaison de données et la code sous la forme d'une série de signaux transmis au support local.</a:t>
            </a:r>
          </a:p>
          <a:p>
            <a:pPr marL="342900" indent="-342900" algn="l" rtl="0">
              <a:buFont typeface="Arial" panose="020B0604020202020204" pitchFamily="34" charset="0"/>
              <a:buChar char="•"/>
            </a:pPr>
            <a:r>
              <a:rPr lang="fr-FR" sz="1600">
                <a:solidFill>
                  <a:srgbClr val="000000"/>
                </a:solidFill>
              </a:rPr>
              <a:t>C'est la dernière étape du processus d'encapsulation.</a:t>
            </a:r>
          </a:p>
          <a:p>
            <a:pPr marL="342900" indent="-342900" algn="l" rtl="0">
              <a:buFont typeface="Arial" panose="020B0604020202020204" pitchFamily="34" charset="0"/>
              <a:buChar char="•"/>
            </a:pPr>
            <a:r>
              <a:rPr lang="fr-FR" sz="1600">
                <a:solidFill>
                  <a:srgbClr val="000000"/>
                </a:solidFill>
              </a:rPr>
              <a:t>Le périphérique suivant dans le chemin d'accès à la destination reçoit les bits et re-encapsule le cadre, puis décide quoi en faire.</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binaire</a:t>
            </a:r>
            <a:r>
              <a:rPr lang="en-US" dirty="0"/>
              <a:t/>
            </a:r>
            <a:br>
              <a:rPr lang="en-US" dirty="0"/>
            </a:br>
            <a:r>
              <a:rPr lang="fr-FR" sz="2400"/>
              <a:t>Adresses IPv4</a:t>
            </a:r>
          </a:p>
        </p:txBody>
      </p:sp>
      <p:sp>
        <p:nvSpPr>
          <p:cNvPr id="5" name="Content Placeholder 4">
            <a:extLst>
              <a:ext uri="{FF2B5EF4-FFF2-40B4-BE49-F238E27FC236}">
                <a16:creationId xmlns:a16="http://schemas.microsoft.com/office/drawing/2014/main" id="{656F18A1-5638-1542-BEEF-C029A45183CB}"/>
              </a:ext>
            </a:extLst>
          </p:cNvPr>
          <p:cNvSpPr>
            <a:spLocks noGrp="1"/>
          </p:cNvSpPr>
          <p:nvPr>
            <p:ph idx="1"/>
          </p:nvPr>
        </p:nvSpPr>
        <p:spPr>
          <a:xfrm>
            <a:off x="474662" y="861238"/>
            <a:ext cx="8280057" cy="1069162"/>
          </a:xfrm>
        </p:spPr>
        <p:txBody>
          <a:bodyPr/>
          <a:lstStyle/>
          <a:p>
            <a:pPr marL="342900" indent="-342900" algn="l">
              <a:buFont typeface="Arial" panose="020B0604020202020204" pitchFamily="34" charset="0"/>
              <a:buChar char="•"/>
            </a:pPr>
            <a:endParaRPr lang="fr-FR" sz="1800" dirty="0">
              <a:solidFill>
                <a:srgbClr val="000000"/>
              </a:solidFill>
            </a:endParaRPr>
          </a:p>
        </p:txBody>
      </p:sp>
    </p:spTree>
    <p:extLst>
      <p:ext uri="{BB962C8B-B14F-4D97-AF65-F5344CB8AC3E}">
        <p14:creationId xmlns:p14="http://schemas.microsoft.com/office/powerpoint/2010/main" val="127013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5.2 Système hexadécimal</a:t>
            </a:r>
          </a:p>
        </p:txBody>
      </p:sp>
    </p:spTree>
    <p:custDataLst>
      <p:tags r:id="rId1"/>
    </p:custDataLst>
    <p:extLst>
      <p:ext uri="{BB962C8B-B14F-4D97-AF65-F5344CB8AC3E}">
        <p14:creationId xmlns:p14="http://schemas.microsoft.com/office/powerpoint/2010/main" val="391985229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hexadécimal</a:t>
            </a:r>
            <a:r>
              <a:rPr lang="en-US" dirty="0"/>
              <a:t/>
            </a:r>
            <a:br>
              <a:rPr lang="en-US" dirty="0"/>
            </a:br>
            <a:r>
              <a:rPr lang="fr-FR" sz="2400"/>
              <a:t>Adresses hexadécimales et IPv6</a:t>
            </a:r>
          </a:p>
        </p:txBody>
      </p:sp>
      <p:sp>
        <p:nvSpPr>
          <p:cNvPr id="5" name="Content Placeholder 4">
            <a:extLst>
              <a:ext uri="{FF2B5EF4-FFF2-40B4-BE49-F238E27FC236}">
                <a16:creationId xmlns:a16="http://schemas.microsoft.com/office/drawing/2014/main" id="{45B2D937-4573-8C4B-B077-4E01156C5276}"/>
              </a:ext>
            </a:extLst>
          </p:cNvPr>
          <p:cNvSpPr>
            <a:spLocks noGrp="1"/>
          </p:cNvSpPr>
          <p:nvPr>
            <p:ph idx="1"/>
          </p:nvPr>
        </p:nvSpPr>
        <p:spPr>
          <a:xfrm>
            <a:off x="474663" y="763736"/>
            <a:ext cx="3331794" cy="3657998"/>
          </a:xfrm>
        </p:spPr>
        <p:txBody>
          <a:bodyPr/>
          <a:lstStyle/>
          <a:p>
            <a:pPr marL="342900" indent="-342900" algn="l" rtl="0">
              <a:buFont typeface="Arial" panose="020B0604020202020204" pitchFamily="34" charset="0"/>
              <a:buChar char="•"/>
            </a:pPr>
            <a:r>
              <a:rPr lang="fr-FR" sz="1600">
                <a:solidFill>
                  <a:srgbClr val="000000"/>
                </a:solidFill>
              </a:rPr>
              <a:t>Pour comprendre les adresses IPv6, vous devez pouvoir convertir hexadécimal en décimal et vice versa.</a:t>
            </a:r>
          </a:p>
          <a:p>
            <a:pPr marL="342900" indent="-342900" algn="l" rtl="0">
              <a:buFont typeface="Arial" panose="020B0604020202020204" pitchFamily="34" charset="0"/>
              <a:buChar char="•"/>
            </a:pPr>
            <a:r>
              <a:rPr lang="fr-FR" sz="1600">
                <a:solidFill>
                  <a:srgbClr val="000000"/>
                </a:solidFill>
              </a:rPr>
              <a:t>Hexadécimal est un système en base seize utilisant les chiffres de 0 à 9 et les lettres de A à F.</a:t>
            </a:r>
          </a:p>
          <a:p>
            <a:pPr marL="342900" indent="-342900" algn="l" rtl="0">
              <a:buFont typeface="Arial" panose="020B0604020202020204" pitchFamily="34" charset="0"/>
              <a:buChar char="•"/>
            </a:pPr>
            <a:r>
              <a:rPr lang="fr-FR" sz="1600">
                <a:solidFill>
                  <a:srgbClr val="000000"/>
                </a:solidFill>
              </a:rPr>
              <a:t>Il est plus facile de représenter une valeur à l'aide d'un seul chiffre hexadécimal que de quatre bits binaires.</a:t>
            </a:r>
          </a:p>
          <a:p>
            <a:pPr marL="342900" indent="-342900" algn="l" rtl="0">
              <a:buFont typeface="Arial" panose="020B0604020202020204" pitchFamily="34" charset="0"/>
              <a:buChar char="•"/>
            </a:pPr>
            <a:r>
              <a:rPr lang="fr-FR" sz="1600">
                <a:solidFill>
                  <a:srgbClr val="000000"/>
                </a:solidFill>
              </a:rPr>
              <a:t>Le format hexadécimal permet de représenter les adresses MAC Ethernet et les adresses IPv6.</a:t>
            </a:r>
          </a:p>
        </p:txBody>
      </p:sp>
      <p:pic>
        <p:nvPicPr>
          <p:cNvPr id="7" name="Picture 6">
            <a:extLst>
              <a:ext uri="{FF2B5EF4-FFF2-40B4-BE49-F238E27FC236}">
                <a16:creationId xmlns:a16="http://schemas.microsoft.com/office/drawing/2014/main" id="{91843AE3-D03A-144A-9406-49FB46A73BD2}"/>
              </a:ext>
            </a:extLst>
          </p:cNvPr>
          <p:cNvPicPr>
            <a:picLocks noChangeAspect="1"/>
          </p:cNvPicPr>
          <p:nvPr/>
        </p:nvPicPr>
        <p:blipFill>
          <a:blip r:embed="rId3"/>
          <a:stretch>
            <a:fillRect/>
          </a:stretch>
        </p:blipFill>
        <p:spPr>
          <a:xfrm>
            <a:off x="3970337" y="763736"/>
            <a:ext cx="4699000" cy="3136900"/>
          </a:xfrm>
          <a:prstGeom prst="rect">
            <a:avLst/>
          </a:prstGeom>
        </p:spPr>
      </p:pic>
    </p:spTree>
    <p:extLst>
      <p:ext uri="{BB962C8B-B14F-4D97-AF65-F5344CB8AC3E}">
        <p14:creationId xmlns:p14="http://schemas.microsoft.com/office/powerpoint/2010/main" val="308907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hexadécimal</a:t>
            </a:r>
            <a:r>
              <a:rPr lang="en-US" dirty="0"/>
              <a:t/>
            </a:r>
            <a:br>
              <a:rPr lang="en-US" dirty="0"/>
            </a:br>
            <a:r>
              <a:rPr lang="fr-FR" sz="2400"/>
              <a:t>Adresses hexadécimales et IPv6 (suite)</a:t>
            </a:r>
          </a:p>
        </p:txBody>
      </p:sp>
      <p:sp>
        <p:nvSpPr>
          <p:cNvPr id="5" name="Content Placeholder 4">
            <a:extLst>
              <a:ext uri="{FF2B5EF4-FFF2-40B4-BE49-F238E27FC236}">
                <a16:creationId xmlns:a16="http://schemas.microsoft.com/office/drawing/2014/main" id="{45B2D937-4573-8C4B-B077-4E01156C5276}"/>
              </a:ext>
            </a:extLst>
          </p:cNvPr>
          <p:cNvSpPr>
            <a:spLocks noGrp="1"/>
          </p:cNvSpPr>
          <p:nvPr>
            <p:ph idx="1"/>
          </p:nvPr>
        </p:nvSpPr>
        <p:spPr>
          <a:xfrm>
            <a:off x="474663" y="763736"/>
            <a:ext cx="3331794" cy="3657998"/>
          </a:xfrm>
        </p:spPr>
        <p:txBody>
          <a:bodyPr/>
          <a:lstStyle/>
          <a:p>
            <a:pPr marL="342900" indent="-342900" algn="l" rtl="0">
              <a:buFont typeface="Arial" panose="020B0604020202020204" pitchFamily="34" charset="0"/>
              <a:buChar char="•"/>
            </a:pPr>
            <a:r>
              <a:rPr lang="fr-FR" sz="1600">
                <a:solidFill>
                  <a:srgbClr val="000000"/>
                </a:solidFill>
              </a:rPr>
              <a:t>Les adresses IPv6 ont une longueur de 128 bits. Tous les groupes de 4 bits sont représentés par un caractère hexadécimal unique Cela fait de l'adresse IPv6 un total de 32 valeurs hexadécimales.</a:t>
            </a:r>
          </a:p>
          <a:p>
            <a:pPr marL="342900" indent="-342900" algn="l" rtl="0">
              <a:buFont typeface="Arial" panose="020B0604020202020204" pitchFamily="34" charset="0"/>
              <a:buChar char="•"/>
            </a:pPr>
            <a:r>
              <a:rPr lang="fr-FR" sz="1600">
                <a:solidFill>
                  <a:srgbClr val="000000"/>
                </a:solidFill>
              </a:rPr>
              <a:t>La figure montre la méthode préférée d'écriture d'une adresse IPv6, chaque X représentant quatre valeurs hexadécimales.</a:t>
            </a:r>
          </a:p>
          <a:p>
            <a:pPr marL="342900" indent="-342900" algn="l" rtl="0">
              <a:buFont typeface="Arial" panose="020B0604020202020204" pitchFamily="34" charset="0"/>
              <a:buChar char="•"/>
            </a:pPr>
            <a:r>
              <a:rPr lang="fr-FR" sz="1600">
                <a:solidFill>
                  <a:srgbClr val="000000"/>
                </a:solidFill>
              </a:rPr>
              <a:t>Chaque groupe de quatre caractères hexadécimaux est désigné comme un hextet.</a:t>
            </a:r>
          </a:p>
        </p:txBody>
      </p:sp>
      <p:pic>
        <p:nvPicPr>
          <p:cNvPr id="4" name="Picture 3">
            <a:extLst>
              <a:ext uri="{FF2B5EF4-FFF2-40B4-BE49-F238E27FC236}">
                <a16:creationId xmlns:a16="http://schemas.microsoft.com/office/drawing/2014/main" id="{8F7C18F6-5C91-FD4A-8ADF-670AFB37CB33}"/>
              </a:ext>
            </a:extLst>
          </p:cNvPr>
          <p:cNvPicPr>
            <a:picLocks noChangeAspect="1"/>
          </p:cNvPicPr>
          <p:nvPr/>
        </p:nvPicPr>
        <p:blipFill>
          <a:blip r:embed="rId3"/>
          <a:stretch>
            <a:fillRect/>
          </a:stretch>
        </p:blipFill>
        <p:spPr>
          <a:xfrm>
            <a:off x="4088422" y="949381"/>
            <a:ext cx="4859344" cy="3244738"/>
          </a:xfrm>
          <a:prstGeom prst="rect">
            <a:avLst/>
          </a:prstGeom>
        </p:spPr>
      </p:pic>
    </p:spTree>
    <p:extLst>
      <p:ext uri="{BB962C8B-B14F-4D97-AF65-F5344CB8AC3E}">
        <p14:creationId xmlns:p14="http://schemas.microsoft.com/office/powerpoint/2010/main" val="2345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hexadécimal</a:t>
            </a:r>
            <a:r>
              <a:rPr lang="en-US" dirty="0"/>
              <a:t/>
            </a:r>
            <a:br>
              <a:rPr lang="en-US" dirty="0"/>
            </a:br>
            <a:r>
              <a:rPr lang="fr-FR" sz="2400"/>
              <a:t>Vidéo — Conversion entre systèmes de numérotation hexadécimale et décimale</a:t>
            </a:r>
          </a:p>
        </p:txBody>
      </p:sp>
      <p:sp>
        <p:nvSpPr>
          <p:cNvPr id="7" name="Rectangle 6">
            <a:extLst>
              <a:ext uri="{FF2B5EF4-FFF2-40B4-BE49-F238E27FC236}">
                <a16:creationId xmlns:a16="http://schemas.microsoft.com/office/drawing/2014/main" id="{D483787F-4E15-4F85-A3D6-7443E22566A5}"/>
              </a:ext>
            </a:extLst>
          </p:cNvPr>
          <p:cNvSpPr/>
          <p:nvPr/>
        </p:nvSpPr>
        <p:spPr>
          <a:xfrm>
            <a:off x="182390" y="1094422"/>
            <a:ext cx="8163098" cy="2031325"/>
          </a:xfrm>
          <a:prstGeom prst="rect">
            <a:avLst/>
          </a:prstGeom>
        </p:spPr>
        <p:txBody>
          <a:bodyPr wrap="square">
            <a:spAutoFit/>
          </a:bodyPr>
          <a:lstStyle/>
          <a:p>
            <a:pPr marL="57150" indent="0" rtl="0">
              <a:buNone/>
            </a:pPr>
            <a:r>
              <a:rPr lang="fr-FR" dirty="0"/>
              <a:t>Cette vidéo couvre les points suivants</a:t>
            </a:r>
            <a:r>
              <a:rPr lang="fr-FR" dirty="0" smtClean="0"/>
              <a:t>:</a:t>
            </a:r>
          </a:p>
          <a:p>
            <a:pPr marL="57150"/>
            <a:r>
              <a:rPr lang="fr-FR" dirty="0">
                <a:hlinkClick r:id="rId3"/>
              </a:rPr>
              <a:t>https://</a:t>
            </a:r>
            <a:r>
              <a:rPr lang="fr-FR" dirty="0" smtClean="0">
                <a:hlinkClick r:id="rId3"/>
              </a:rPr>
              <a:t>contenthub.netacad.com/itn/5.2.2</a:t>
            </a:r>
            <a:endParaRPr lang="fr-FR" dirty="0" smtClean="0"/>
          </a:p>
          <a:p>
            <a:pPr marL="57150"/>
            <a:endParaRPr lang="fr-FR" dirty="0"/>
          </a:p>
          <a:p>
            <a:pPr marL="57150" indent="0">
              <a:buNone/>
            </a:pPr>
            <a:endParaRPr lang="en-US" dirty="0"/>
          </a:p>
          <a:p>
            <a:pPr marL="285750" indent="-285750" rtl="0">
              <a:buFont typeface="Arial" panose="020B0604020202020204" pitchFamily="34" charset="0"/>
              <a:buChar char="•"/>
            </a:pPr>
            <a:r>
              <a:rPr lang="fr-FR" dirty="0"/>
              <a:t>Caractéristiques du système hexadécimal</a:t>
            </a:r>
          </a:p>
          <a:p>
            <a:pPr marL="285750" indent="-285750" rtl="0">
              <a:buFont typeface="Arial" panose="020B0604020202020204" pitchFamily="34" charset="0"/>
              <a:buChar char="•"/>
            </a:pPr>
            <a:r>
              <a:rPr lang="fr-FR" dirty="0"/>
              <a:t>Convertir à partir de Hexadécimal à Décimal</a:t>
            </a:r>
          </a:p>
          <a:p>
            <a:pPr marL="285750" indent="-285750" rtl="0">
              <a:buFont typeface="Arial" panose="020B0604020202020204" pitchFamily="34" charset="0"/>
              <a:buChar char="•"/>
            </a:pPr>
            <a:r>
              <a:rPr lang="fr-FR" dirty="0"/>
              <a:t>Convertir à partir de Décimal à Hexadécimal</a:t>
            </a:r>
          </a:p>
        </p:txBody>
      </p:sp>
    </p:spTree>
    <p:extLst>
      <p:ext uri="{BB962C8B-B14F-4D97-AF65-F5344CB8AC3E}">
        <p14:creationId xmlns:p14="http://schemas.microsoft.com/office/powerpoint/2010/main" val="41888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hexadécimal</a:t>
            </a:r>
            <a:r>
              <a:rPr lang="en-US" dirty="0"/>
              <a:t/>
            </a:r>
            <a:br>
              <a:rPr lang="en-US" dirty="0"/>
            </a:br>
            <a:r>
              <a:rPr lang="fr-FR" sz="2400"/>
              <a:t>Conversions décimales à hexadécimales</a:t>
            </a:r>
          </a:p>
        </p:txBody>
      </p:sp>
      <p:sp>
        <p:nvSpPr>
          <p:cNvPr id="4" name="Content Placeholder 3">
            <a:extLst>
              <a:ext uri="{FF2B5EF4-FFF2-40B4-BE49-F238E27FC236}">
                <a16:creationId xmlns:a16="http://schemas.microsoft.com/office/drawing/2014/main" id="{5B6BDE01-7B44-5940-8AE9-3A778D310F09}"/>
              </a:ext>
            </a:extLst>
          </p:cNvPr>
          <p:cNvSpPr>
            <a:spLocks noGrp="1"/>
          </p:cNvSpPr>
          <p:nvPr>
            <p:ph idx="1"/>
          </p:nvPr>
        </p:nvSpPr>
        <p:spPr>
          <a:xfrm>
            <a:off x="474662" y="850605"/>
            <a:ext cx="8280057" cy="3571129"/>
          </a:xfrm>
        </p:spPr>
        <p:txBody>
          <a:bodyPr/>
          <a:lstStyle/>
          <a:p>
            <a:pPr algn="l" rtl="0"/>
            <a:r>
              <a:rPr lang="fr-FR" sz="1600">
                <a:solidFill>
                  <a:srgbClr val="000000"/>
                </a:solidFill>
              </a:rPr>
              <a:t>Suivez les étapes répertoriées pour convertir des nombres décimaux en valeurs hexadécimales :</a:t>
            </a:r>
          </a:p>
          <a:p>
            <a:pPr marL="285750" indent="-285750" algn="l" rtl="0">
              <a:buFont typeface="Arial" panose="020B0604020202020204" pitchFamily="34" charset="0"/>
              <a:buChar char="•"/>
            </a:pPr>
            <a:r>
              <a:rPr lang="fr-FR" sz="1600">
                <a:solidFill>
                  <a:srgbClr val="000000"/>
                </a:solidFill>
              </a:rPr>
              <a:t>Convertir le nombre décimal en chaînes binaires 8 bits.</a:t>
            </a:r>
          </a:p>
          <a:p>
            <a:pPr marL="285750" indent="-285750" algn="l" rtl="0">
              <a:buFont typeface="Arial" panose="020B0604020202020204" pitchFamily="34" charset="0"/>
              <a:buChar char="•"/>
            </a:pPr>
            <a:r>
              <a:rPr lang="fr-FR" sz="1600">
                <a:solidFill>
                  <a:srgbClr val="000000"/>
                </a:solidFill>
              </a:rPr>
              <a:t>Divisez les chaînes binaires en groupes de quatre à partir de la position la plus à droite.</a:t>
            </a:r>
          </a:p>
          <a:p>
            <a:pPr marL="285750" indent="-285750" algn="l" rtl="0">
              <a:buFont typeface="Arial" panose="020B0604020202020204" pitchFamily="34" charset="0"/>
              <a:buChar char="•"/>
            </a:pPr>
            <a:r>
              <a:rPr lang="fr-FR" sz="1600">
                <a:solidFill>
                  <a:srgbClr val="000000"/>
                </a:solidFill>
              </a:rPr>
              <a:t>Convertissez chacun des quatre nombres binaires en leur équivalent hexadécimal.</a:t>
            </a:r>
          </a:p>
          <a:p>
            <a:pPr algn="l"/>
            <a:endParaRPr lang="en-US" sz="1600" dirty="0">
              <a:solidFill>
                <a:srgbClr val="000000"/>
              </a:solidFill>
            </a:endParaRPr>
          </a:p>
          <a:p>
            <a:pPr algn="l" rtl="0"/>
            <a:r>
              <a:rPr lang="fr-FR" sz="1600">
                <a:solidFill>
                  <a:srgbClr val="000000"/>
                </a:solidFill>
              </a:rPr>
              <a:t>Par exemple, 168 converti en hexadécimal en utilisant le processus en trois étapes.</a:t>
            </a:r>
          </a:p>
          <a:p>
            <a:pPr marL="285750" indent="-285750" algn="l" rtl="0">
              <a:buFont typeface="Arial" panose="020B0604020202020204" pitchFamily="34" charset="0"/>
              <a:buChar char="•"/>
            </a:pPr>
            <a:r>
              <a:rPr lang="fr-FR" sz="1600">
                <a:solidFill>
                  <a:srgbClr val="000000"/>
                </a:solidFill>
              </a:rPr>
              <a:t>168 en binaire est 10101000.</a:t>
            </a:r>
          </a:p>
          <a:p>
            <a:pPr marL="285750" indent="-285750" algn="l" rtl="0">
              <a:buFont typeface="Arial" panose="020B0604020202020204" pitchFamily="34" charset="0"/>
              <a:buChar char="•"/>
            </a:pPr>
            <a:r>
              <a:rPr lang="fr-FR" sz="1600">
                <a:solidFill>
                  <a:srgbClr val="000000"/>
                </a:solidFill>
              </a:rPr>
              <a:t>10101000 dans deux groupes de quatre chiffres binaires est 1010 et 1000.</a:t>
            </a:r>
          </a:p>
          <a:p>
            <a:pPr marL="285750" indent="-285750" algn="l" rtl="0">
              <a:buFont typeface="Arial" panose="020B0604020202020204" pitchFamily="34" charset="0"/>
              <a:buChar char="•"/>
            </a:pPr>
            <a:r>
              <a:rPr lang="fr-FR" sz="1600">
                <a:solidFill>
                  <a:srgbClr val="000000"/>
                </a:solidFill>
              </a:rPr>
              <a:t>1010 est hexadécimal A et 1000 est hexadécimal 8, donc 168 est A8.</a:t>
            </a:r>
          </a:p>
          <a:p>
            <a:pPr algn="l"/>
            <a:endParaRPr lang="en-US" sz="1600" dirty="0">
              <a:solidFill>
                <a:srgbClr val="000000"/>
              </a:solidFill>
            </a:endParaRPr>
          </a:p>
        </p:txBody>
      </p:sp>
    </p:spTree>
    <p:extLst>
      <p:ext uri="{BB962C8B-B14F-4D97-AF65-F5344CB8AC3E}">
        <p14:creationId xmlns:p14="http://schemas.microsoft.com/office/powerpoint/2010/main" val="351069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1899"/>
            <a:ext cx="8345488" cy="731837"/>
          </a:xfrm>
        </p:spPr>
        <p:txBody>
          <a:bodyPr/>
          <a:lstStyle/>
          <a:p>
            <a:pPr rtl="0"/>
            <a:r>
              <a:rPr lang="fr-FR" sz="1600"/>
              <a:t>Système hexadécimal</a:t>
            </a:r>
            <a:r>
              <a:rPr lang="fr-FR" sz="2400"/>
              <a:t>Conversions hexadécimales à décimales</a:t>
            </a:r>
          </a:p>
        </p:txBody>
      </p:sp>
      <p:sp>
        <p:nvSpPr>
          <p:cNvPr id="4" name="Content Placeholder 3">
            <a:extLst>
              <a:ext uri="{FF2B5EF4-FFF2-40B4-BE49-F238E27FC236}">
                <a16:creationId xmlns:a16="http://schemas.microsoft.com/office/drawing/2014/main" id="{5B6BDE01-7B44-5940-8AE9-3A778D310F09}"/>
              </a:ext>
            </a:extLst>
          </p:cNvPr>
          <p:cNvSpPr>
            <a:spLocks noGrp="1"/>
          </p:cNvSpPr>
          <p:nvPr>
            <p:ph idx="1"/>
          </p:nvPr>
        </p:nvSpPr>
        <p:spPr>
          <a:xfrm>
            <a:off x="474662" y="850605"/>
            <a:ext cx="8280057" cy="3571129"/>
          </a:xfrm>
        </p:spPr>
        <p:txBody>
          <a:bodyPr/>
          <a:lstStyle/>
          <a:p>
            <a:pPr algn="l" rtl="0"/>
            <a:r>
              <a:rPr lang="fr-FR" sz="1600">
                <a:solidFill>
                  <a:srgbClr val="000000"/>
                </a:solidFill>
              </a:rPr>
              <a:t>Suivez les étapes répertoriées pour convertir des nombres hexadécimaux en valeurs décimales :</a:t>
            </a:r>
          </a:p>
          <a:p>
            <a:pPr marL="342900" indent="-342900" algn="l" rtl="0">
              <a:buFont typeface="Arial" panose="020B0604020202020204" pitchFamily="34" charset="0"/>
              <a:buChar char="•"/>
            </a:pPr>
            <a:r>
              <a:rPr lang="fr-FR" sz="1600">
                <a:solidFill>
                  <a:srgbClr val="000000"/>
                </a:solidFill>
              </a:rPr>
              <a:t>Convertir le nombre hexadécimal en chaînes binaires 4 bits.</a:t>
            </a:r>
          </a:p>
          <a:p>
            <a:pPr marL="342900" indent="-342900" algn="l" rtl="0">
              <a:buFont typeface="Arial" panose="020B0604020202020204" pitchFamily="34" charset="0"/>
              <a:buChar char="•"/>
            </a:pPr>
            <a:r>
              <a:rPr lang="fr-FR" sz="1600">
                <a:solidFill>
                  <a:srgbClr val="000000"/>
                </a:solidFill>
              </a:rPr>
              <a:t>Créez un regroupement binaire 8 bits à partir de la position la plus à droite.</a:t>
            </a:r>
          </a:p>
          <a:p>
            <a:pPr marL="342900" indent="-342900" algn="l" rtl="0">
              <a:buFont typeface="Arial" panose="020B0604020202020204" pitchFamily="34" charset="0"/>
              <a:buChar char="•"/>
            </a:pPr>
            <a:r>
              <a:rPr lang="fr-FR" sz="1600">
                <a:solidFill>
                  <a:srgbClr val="000000"/>
                </a:solidFill>
              </a:rPr>
              <a:t>Convertissez chaque regroupement binaire 8 bits en chiffres décimaux équivalents.</a:t>
            </a:r>
          </a:p>
          <a:p>
            <a:pPr algn="l"/>
            <a:endParaRPr lang="en-US" sz="1600" dirty="0">
              <a:solidFill>
                <a:srgbClr val="000000"/>
              </a:solidFill>
            </a:endParaRPr>
          </a:p>
          <a:p>
            <a:pPr algn="l" rtl="0"/>
            <a:r>
              <a:rPr lang="fr-FR" sz="1600">
                <a:solidFill>
                  <a:srgbClr val="000000"/>
                </a:solidFill>
              </a:rPr>
              <a:t>Par exemple, D2 converti en décimal à l'aide du processus en trois étapes :</a:t>
            </a:r>
          </a:p>
          <a:p>
            <a:pPr marL="342900" indent="-342900" algn="l" rtl="0">
              <a:buFont typeface="Arial" panose="020B0604020202020204" pitchFamily="34" charset="0"/>
              <a:buChar char="•"/>
            </a:pPr>
            <a:r>
              <a:rPr lang="fr-FR" sz="1600">
                <a:solidFill>
                  <a:srgbClr val="000000"/>
                </a:solidFill>
              </a:rPr>
              <a:t>D2 dans les chaînes binaires 4 bits est 1110 et 0010.</a:t>
            </a:r>
          </a:p>
          <a:p>
            <a:pPr marL="342900" indent="-342900" algn="l" rtl="0">
              <a:buFont typeface="Arial" panose="020B0604020202020204" pitchFamily="34" charset="0"/>
              <a:buChar char="•"/>
            </a:pPr>
            <a:r>
              <a:rPr lang="fr-FR" sz="1600">
                <a:solidFill>
                  <a:srgbClr val="000000"/>
                </a:solidFill>
              </a:rPr>
              <a:t>1110 et 0010 est 11100010 dans un groupe 8 bits.</a:t>
            </a:r>
          </a:p>
          <a:p>
            <a:pPr marL="342900" indent="-342900" algn="l" rtl="0">
              <a:buFont typeface="Arial" panose="020B0604020202020204" pitchFamily="34" charset="0"/>
              <a:buChar char="•"/>
            </a:pPr>
            <a:r>
              <a:rPr lang="fr-FR" sz="1600">
                <a:solidFill>
                  <a:srgbClr val="000000"/>
                </a:solidFill>
              </a:rPr>
              <a:t>11100010 en binaire est équivalent à 210 en décimal, donc D2 est 210 est décimal</a:t>
            </a:r>
          </a:p>
        </p:txBody>
      </p:sp>
    </p:spTree>
    <p:extLst>
      <p:ext uri="{BB962C8B-B14F-4D97-AF65-F5344CB8AC3E}">
        <p14:creationId xmlns:p14="http://schemas.microsoft.com/office/powerpoint/2010/main" val="266227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5.3 Module pratique et questionnaire</a:t>
            </a:r>
          </a:p>
        </p:txBody>
      </p:sp>
    </p:spTree>
    <p:custDataLst>
      <p:tags r:id="rId1"/>
    </p:custDataLst>
    <p:extLst>
      <p:ext uri="{BB962C8B-B14F-4D97-AF65-F5344CB8AC3E}">
        <p14:creationId xmlns:p14="http://schemas.microsoft.com/office/powerpoint/2010/main" val="94365616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342900" indent="-342900">
              <a:buFont typeface="Arial" panose="020B0604020202020204" pitchFamily="34" charset="0"/>
              <a:buChar char="•"/>
            </a:pPr>
            <a:r>
              <a:rPr lang="fr-FR" sz="1600" dirty="0">
                <a:hlinkClick r:id="rId4"/>
              </a:rPr>
              <a:t>https://contenthub.netacad.com/itn/5.1.4</a:t>
            </a:r>
            <a:endParaRPr lang="fr-FR" sz="1600" dirty="0"/>
          </a:p>
          <a:p>
            <a:pPr marL="342900" indent="-342900">
              <a:buFont typeface="Arial" panose="020B0604020202020204" pitchFamily="34" charset="0"/>
              <a:buChar char="•"/>
            </a:pPr>
            <a:r>
              <a:rPr lang="fr-FR" sz="1600" dirty="0">
                <a:hlinkClick r:id="rId5"/>
              </a:rPr>
              <a:t>https://contenthub.netacad.com/itn/5.1.6</a:t>
            </a:r>
            <a:endParaRPr lang="fr-FR" sz="1600" dirty="0"/>
          </a:p>
          <a:p>
            <a:pPr marL="342900" indent="-342900">
              <a:buFont typeface="Arial" panose="020B0604020202020204" pitchFamily="34" charset="0"/>
              <a:buChar char="•"/>
            </a:pPr>
            <a:r>
              <a:rPr lang="fr-FR" sz="1600" dirty="0">
                <a:hlinkClick r:id="rId6"/>
              </a:rPr>
              <a:t>https://contenthub.netacad.com/itn/5.1.9</a:t>
            </a:r>
            <a:endParaRPr lang="fr-FR" sz="1600" dirty="0"/>
          </a:p>
          <a:p>
            <a:pPr marL="342900" indent="-342900">
              <a:buFont typeface="Arial" panose="020B0604020202020204" pitchFamily="34" charset="0"/>
              <a:buChar char="•"/>
            </a:pPr>
            <a:r>
              <a:rPr lang="fr-FR" sz="1600" dirty="0" err="1" smtClean="0">
                <a:solidFill>
                  <a:srgbClr val="FF0000"/>
                </a:solidFill>
              </a:rPr>
              <a:t>Binary</a:t>
            </a:r>
            <a:r>
              <a:rPr lang="fr-FR" sz="1600" dirty="0" smtClean="0">
                <a:solidFill>
                  <a:srgbClr val="FF0000"/>
                </a:solidFill>
              </a:rPr>
              <a:t> </a:t>
            </a:r>
            <a:r>
              <a:rPr lang="fr-FR" sz="1600" dirty="0" err="1">
                <a:solidFill>
                  <a:srgbClr val="FF0000"/>
                </a:solidFill>
              </a:rPr>
              <a:t>game</a:t>
            </a:r>
            <a:r>
              <a:rPr lang="fr-FR" sz="1600" dirty="0">
                <a:solidFill>
                  <a:srgbClr val="FF0000"/>
                </a:solidFill>
              </a:rPr>
              <a:t>  : </a:t>
            </a:r>
            <a:r>
              <a:rPr lang="fr-FR" sz="1600" dirty="0">
                <a:solidFill>
                  <a:srgbClr val="FF0000"/>
                </a:solidFill>
                <a:hlinkClick r:id="rId7"/>
              </a:rPr>
              <a:t>https://</a:t>
            </a:r>
            <a:r>
              <a:rPr lang="fr-FR" sz="1600" dirty="0" smtClean="0">
                <a:solidFill>
                  <a:srgbClr val="FF0000"/>
                </a:solidFill>
                <a:hlinkClick r:id="rId7"/>
              </a:rPr>
              <a:t>learningnetwork.cisco.com/s/binary-game</a:t>
            </a:r>
            <a:endParaRPr lang="fr-FR" sz="1600" dirty="0" smtClean="0">
              <a:solidFill>
                <a:srgbClr val="FF0000"/>
              </a:solidFill>
            </a:endParaRPr>
          </a:p>
          <a:p>
            <a:r>
              <a:rPr lang="fr-FR" sz="1600" dirty="0">
                <a:hlinkClick r:id="rId8"/>
              </a:rPr>
              <a:t>https://contenthub.netacad.com/itn/5.2.5</a:t>
            </a:r>
            <a:endParaRPr lang="fr-FR" sz="1600" dirty="0"/>
          </a:p>
          <a:p>
            <a:endParaRPr lang="fr-FR" sz="1600" dirty="0"/>
          </a:p>
          <a:p>
            <a:pPr marL="342900" indent="-342900">
              <a:buFont typeface="Arial" panose="020B0604020202020204" pitchFamily="34" charset="0"/>
              <a:buChar char="•"/>
            </a:pPr>
            <a:r>
              <a:rPr lang="fr-FR" sz="1600" dirty="0">
                <a:hlinkClick r:id="rId9"/>
              </a:rPr>
              <a:t>https://</a:t>
            </a:r>
            <a:r>
              <a:rPr lang="fr-FR" sz="1600" dirty="0" smtClean="0">
                <a:hlinkClick r:id="rId9"/>
              </a:rPr>
              <a:t>contenthub.netacad.com/itn/5.3.2</a:t>
            </a:r>
            <a:endParaRPr lang="fr-FR" sz="1600" dirty="0" smtClean="0"/>
          </a:p>
          <a:p>
            <a:pPr marL="342900" indent="-342900">
              <a:buFont typeface="Arial" panose="020B0604020202020204" pitchFamily="34" charset="0"/>
              <a:buChar char="•"/>
            </a:pPr>
            <a:endParaRPr lang="fr-FR" sz="1600" dirty="0"/>
          </a:p>
          <a:p>
            <a:pPr marL="342900" indent="-342900">
              <a:buFont typeface="Arial" panose="020B0604020202020204" pitchFamily="34" charset="0"/>
              <a:buChar char="•"/>
            </a:pPr>
            <a:endParaRPr lang="fr-FR" sz="1600" dirty="0"/>
          </a:p>
        </p:txBody>
      </p:sp>
    </p:spTree>
    <p:custDataLst>
      <p:tags r:id="rId1"/>
    </p:custDataLst>
    <p:extLst>
      <p:ext uri="{BB962C8B-B14F-4D97-AF65-F5344CB8AC3E}">
        <p14:creationId xmlns:p14="http://schemas.microsoft.com/office/powerpoint/2010/main" val="65329183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15887" indent="-285750" rtl="0">
              <a:spcBef>
                <a:spcPts val="0"/>
              </a:spcBef>
              <a:spcAft>
                <a:spcPts val="0"/>
              </a:spcAft>
              <a:buFont typeface="Arial" panose="020B0604020202020204" pitchFamily="34" charset="0"/>
              <a:buChar char="•"/>
            </a:pPr>
            <a:r>
              <a:rPr lang="fr-FR"/>
              <a:t>Le format binaire est un système de numération utilisant les chiffres 0 et 1 qui sont appelés des bits.</a:t>
            </a:r>
          </a:p>
          <a:p>
            <a:pPr marL="115887" indent="-285750" rtl="0">
              <a:spcBef>
                <a:spcPts val="0"/>
              </a:spcBef>
              <a:spcAft>
                <a:spcPts val="0"/>
              </a:spcAft>
              <a:buFont typeface="Arial" panose="020B0604020202020204" pitchFamily="34" charset="0"/>
              <a:buChar char="•"/>
            </a:pPr>
            <a:r>
              <a:rPr lang="fr-FR"/>
              <a:t>Decimal est un système de numération de base dix qui se compose des nombres 0 à 9.</a:t>
            </a:r>
          </a:p>
          <a:p>
            <a:pPr marL="115887" indent="-285750" rtl="0">
              <a:spcBef>
                <a:spcPts val="0"/>
              </a:spcBef>
              <a:spcAft>
                <a:spcPts val="0"/>
              </a:spcAft>
              <a:buFont typeface="Arial" panose="020B0604020202020204" pitchFamily="34" charset="0"/>
              <a:buChar char="•"/>
            </a:pPr>
            <a:r>
              <a:rPr lang="fr-FR"/>
              <a:t>Le binaire est ce que les hôtes, les serveurs et l'équipement réseau utilisent pour s'identifier mutuellement.</a:t>
            </a:r>
          </a:p>
          <a:p>
            <a:pPr marL="115887" indent="-285750" rtl="0">
              <a:spcBef>
                <a:spcPts val="0"/>
              </a:spcBef>
              <a:spcAft>
                <a:spcPts val="0"/>
              </a:spcAft>
              <a:buFont typeface="Arial" panose="020B0604020202020204" pitchFamily="34" charset="0"/>
              <a:buChar char="•"/>
            </a:pPr>
            <a:r>
              <a:rPr lang="fr-FR"/>
              <a:t>Hexadécimal est un système en base seize utilisant les chiffres de 0 à 9 et les lettres de A à F.</a:t>
            </a:r>
          </a:p>
          <a:p>
            <a:pPr marL="115887" indent="-285750" rtl="0">
              <a:spcBef>
                <a:spcPts val="0"/>
              </a:spcBef>
              <a:spcAft>
                <a:spcPts val="0"/>
              </a:spcAft>
              <a:buFont typeface="Arial" panose="020B0604020202020204" pitchFamily="34" charset="0"/>
              <a:buChar char="•"/>
            </a:pPr>
            <a:r>
              <a:rPr lang="fr-FR"/>
              <a:t>Le format hexadécimal permet de représenter les adresses MAC Ethernet et les adresses IPv6.</a:t>
            </a:r>
          </a:p>
          <a:p>
            <a:pPr marL="115887" indent="-285750" rtl="0">
              <a:spcBef>
                <a:spcPts val="0"/>
              </a:spcBef>
              <a:spcAft>
                <a:spcPts val="0"/>
              </a:spcAft>
              <a:buFont typeface="Arial" panose="020B0604020202020204" pitchFamily="34" charset="0"/>
              <a:buChar char="•"/>
            </a:pPr>
            <a:r>
              <a:rPr lang="fr-FR"/>
              <a:t>Les adresses IPv6 ont une longueur de 128 bits et chaque 4 bits est représenté par un seul chiffre hexadécimal ; pour un total de 32 valeurs hexadécimales.</a:t>
            </a:r>
          </a:p>
          <a:p>
            <a:pPr marL="115887" indent="-285750" rtl="0">
              <a:spcBef>
                <a:spcPts val="0"/>
              </a:spcBef>
              <a:spcAft>
                <a:spcPts val="0"/>
              </a:spcAft>
              <a:buFont typeface="Arial" panose="020B0604020202020204" pitchFamily="34" charset="0"/>
              <a:buChar char="•"/>
            </a:pPr>
            <a:r>
              <a:rPr lang="fr-FR"/>
              <a:t>Pour convertir hexadécimal en décimal, vous devez d'abord convertir l'hexadécimal en binaire, puis convertir le binaire en décimal.</a:t>
            </a:r>
          </a:p>
          <a:p>
            <a:pPr marL="115887" indent="-285750" rtl="0">
              <a:spcBef>
                <a:spcPts val="0"/>
              </a:spcBef>
              <a:spcAft>
                <a:spcPts val="0"/>
              </a:spcAft>
              <a:buFont typeface="Arial" panose="020B0604020202020204" pitchFamily="34" charset="0"/>
              <a:buChar char="•"/>
            </a:pPr>
            <a:r>
              <a:rPr lang="fr-FR"/>
              <a:t>Pour convertir décimal en hexadécimal, vous devez d'abord convertir la décimale en binaire, puis le binaire en hexadécimal.</a:t>
            </a:r>
          </a:p>
        </p:txBody>
      </p:sp>
    </p:spTree>
    <p:custDataLst>
      <p:tags r:id="rId1"/>
    </p:custDataLst>
    <p:extLst>
      <p:ext uri="{BB962C8B-B14F-4D97-AF65-F5344CB8AC3E}">
        <p14:creationId xmlns:p14="http://schemas.microsoft.com/office/powerpoint/2010/main" val="351252979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4.2 Caractéristiques de la couche physique</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5: Number Systems</a:t>
            </a:r>
            <a:r>
              <a:rPr lang="en-US" dirty="0">
                <a:latin typeface="Arial" charset="0"/>
              </a:rPr>
              <a:t/>
            </a:r>
            <a:br>
              <a:rPr lang="en-US" dirty="0">
                <a:latin typeface="Arial" charset="0"/>
              </a:rPr>
            </a:br>
            <a:r>
              <a:rPr lang="fr-FR">
                <a:latin typeface="Arial" charset="0"/>
              </a:rPr>
              <a:t>New Terms and Commands</a:t>
            </a:r>
          </a:p>
        </p:txBody>
      </p:sp>
      <p:sp>
        <p:nvSpPr>
          <p:cNvPr id="4" name="Content Placeholder 3">
            <a:extLst>
              <a:ext uri="{FF2B5EF4-FFF2-40B4-BE49-F238E27FC236}">
                <a16:creationId xmlns:a16="http://schemas.microsoft.com/office/drawing/2014/main" id="{3A54BBD4-F89B-694E-BFD7-7FDA836EE2DA}"/>
              </a:ext>
            </a:extLst>
          </p:cNvPr>
          <p:cNvSpPr>
            <a:spLocks noGrp="1"/>
          </p:cNvSpPr>
          <p:nvPr>
            <p:ph idx="1"/>
          </p:nvPr>
        </p:nvSpPr>
        <p:spPr/>
        <p:txBody>
          <a:bodyPr/>
          <a:lstStyle/>
          <a:p>
            <a:pPr rtl="0">
              <a:buFont typeface="Arial" panose="020B0604020202020204" pitchFamily="34" charset="0"/>
              <a:buChar char="•"/>
            </a:pPr>
            <a:r>
              <a:rPr lang="fr-FR"/>
              <a:t>dotted decimal notation</a:t>
            </a:r>
          </a:p>
          <a:p>
            <a:pPr rtl="0">
              <a:buFont typeface="Arial" panose="020B0604020202020204" pitchFamily="34" charset="0"/>
              <a:buChar char="•"/>
            </a:pPr>
            <a:r>
              <a:rPr lang="fr-FR"/>
              <a:t>positional notation</a:t>
            </a:r>
          </a:p>
          <a:p>
            <a:pPr rtl="0">
              <a:buFont typeface="Arial" panose="020B0604020202020204" pitchFamily="34" charset="0"/>
              <a:buChar char="•"/>
            </a:pPr>
            <a:r>
              <a:rPr lang="fr-FR"/>
              <a:t>base 10</a:t>
            </a:r>
          </a:p>
          <a:p>
            <a:pPr rtl="0">
              <a:buFont typeface="Arial" panose="020B0604020202020204" pitchFamily="34" charset="0"/>
              <a:buChar char="•"/>
            </a:pPr>
            <a:r>
              <a:rPr lang="fr-FR"/>
              <a:t>base 16</a:t>
            </a:r>
          </a:p>
          <a:p>
            <a:pPr rtl="0">
              <a:buFont typeface="Arial" panose="020B0604020202020204" pitchFamily="34" charset="0"/>
              <a:buChar char="•"/>
            </a:pPr>
            <a:r>
              <a:rPr lang="fr-FR"/>
              <a:t>radix</a:t>
            </a:r>
          </a:p>
          <a:p>
            <a:pPr rtl="0">
              <a:buFont typeface="Arial" panose="020B0604020202020204" pitchFamily="34" charset="0"/>
              <a:buChar char="•"/>
            </a:pPr>
            <a:r>
              <a:rPr lang="fr-FR"/>
              <a:t>octet</a:t>
            </a:r>
          </a:p>
          <a:p>
            <a:pPr rtl="0">
              <a:buFont typeface="Arial" panose="020B0604020202020204" pitchFamily="34" charset="0"/>
              <a:buChar char="•"/>
            </a:pPr>
            <a:r>
              <a:rPr lang="fr-FR"/>
              <a:t>hextet</a:t>
            </a:r>
          </a:p>
        </p:txBody>
      </p:sp>
    </p:spTree>
    <p:custDataLst>
      <p:tags r:id="rId1"/>
    </p:custDataLst>
    <p:extLst>
      <p:ext uri="{BB962C8B-B14F-4D97-AF65-F5344CB8AC3E}">
        <p14:creationId xmlns:p14="http://schemas.microsoft.com/office/powerpoint/2010/main" val="216819958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6: Couche liaison de données</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352513210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698645"/>
            <a:ext cx="8012573"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Couche liaison de données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L'objectif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:Expliquer comment le contrôle d'accès au support (MAC) dans la couche liaison de données prend en charge la communication entre les réseaux</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nvPr>
        </p:nvGraphicFramePr>
        <p:xfrm>
          <a:off x="457677" y="2152014"/>
          <a:ext cx="7826240" cy="2267366"/>
        </p:xfrm>
        <a:graphic>
          <a:graphicData uri="http://schemas.openxmlformats.org/drawingml/2006/table">
            <a:tbl>
              <a:tblPr firstRow="1" firstCol="1" bandRow="1">
                <a:tableStyleId>{5C22544A-7EE6-4342-B048-85BDC9FD1C3A}</a:tableStyleId>
              </a:tblPr>
              <a:tblGrid>
                <a:gridCol w="3913120">
                  <a:extLst>
                    <a:ext uri="{9D8B030D-6E8A-4147-A177-3AD203B41FA5}">
                      <a16:colId xmlns:a16="http://schemas.microsoft.com/office/drawing/2014/main" val="1523797708"/>
                    </a:ext>
                  </a:extLst>
                </a:gridCol>
                <a:gridCol w="3913120">
                  <a:extLst>
                    <a:ext uri="{9D8B030D-6E8A-4147-A177-3AD203B41FA5}">
                      <a16:colId xmlns:a16="http://schemas.microsoft.com/office/drawing/2014/main" val="2750207184"/>
                    </a:ext>
                  </a:extLst>
                </a:gridCol>
              </a:tblGrid>
              <a:tr h="293684">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783639">
                <a:tc>
                  <a:txBody>
                    <a:bodyPr/>
                    <a:lstStyle/>
                    <a:p>
                      <a:pPr marL="0" marR="0" rtl="0">
                        <a:lnSpc>
                          <a:spcPct val="107000"/>
                        </a:lnSpc>
                        <a:spcBef>
                          <a:spcPts val="0"/>
                        </a:spcBef>
                        <a:spcAft>
                          <a:spcPts val="0"/>
                        </a:spcAft>
                      </a:pPr>
                      <a:r>
                        <a:rPr lang="fr-FR" sz="1200">
                          <a:effectLst/>
                        </a:rPr>
                        <a:t>Fonction de la couche de liaison de données</a:t>
                      </a:r>
                    </a:p>
                  </a:txBody>
                  <a:tcPr marL="68580" marR="68580" marT="0" marB="0"/>
                </a:tc>
                <a:tc>
                  <a:txBody>
                    <a:bodyPr/>
                    <a:lstStyle/>
                    <a:p>
                      <a:pPr marL="0" marR="0" rtl="0">
                        <a:lnSpc>
                          <a:spcPct val="107000"/>
                        </a:lnSpc>
                        <a:spcBef>
                          <a:spcPts val="0"/>
                        </a:spcBef>
                        <a:spcAft>
                          <a:spcPts val="0"/>
                        </a:spcAft>
                      </a:pPr>
                      <a:r>
                        <a:rPr lang="fr-FR" sz="1200" kern="1200">
                          <a:solidFill>
                            <a:schemeClr val="dk1"/>
                          </a:solidFill>
                          <a:effectLst/>
                          <a:latin typeface="+mn-lt"/>
                          <a:ea typeface="+mn-ea"/>
                          <a:cs typeface="+mn-cs"/>
                        </a:rPr>
                        <a:t>Décrire l'objectif et la fonction de la couche de liaison de données pour préparer la transmission d'une communication sur un support spécifique.</a:t>
                      </a:r>
                    </a:p>
                  </a:txBody>
                  <a:tcPr marL="68580" marR="68580" marT="0" marB="0"/>
                </a:tc>
                <a:extLst>
                  <a:ext uri="{0D108BD9-81ED-4DB2-BD59-A6C34878D82A}">
                    <a16:rowId xmlns:a16="http://schemas.microsoft.com/office/drawing/2014/main" val="1646858405"/>
                  </a:ext>
                </a:extLst>
              </a:tr>
              <a:tr h="512112">
                <a:tc>
                  <a:txBody>
                    <a:bodyPr/>
                    <a:lstStyle/>
                    <a:p>
                      <a:pPr marL="0" marR="0" rtl="0">
                        <a:lnSpc>
                          <a:spcPct val="107000"/>
                        </a:lnSpc>
                        <a:spcBef>
                          <a:spcPts val="0"/>
                        </a:spcBef>
                        <a:spcAft>
                          <a:spcPts val="0"/>
                        </a:spcAft>
                      </a:pPr>
                      <a:r>
                        <a:rPr lang="fr-FR" sz="1200">
                          <a:effectLst/>
                        </a:rPr>
                        <a:t>Topologies des réseau</a:t>
                      </a:r>
                    </a:p>
                  </a:txBody>
                  <a:tcPr marL="68580" marR="68580" marT="0" marB="0"/>
                </a:tc>
                <a:tc>
                  <a:txBody>
                    <a:bodyPr/>
                    <a:lstStyle/>
                    <a:p>
                      <a:pPr marL="0" marR="0" rtl="0">
                        <a:lnSpc>
                          <a:spcPct val="107000"/>
                        </a:lnSpc>
                        <a:spcBef>
                          <a:spcPts val="0"/>
                        </a:spcBef>
                        <a:spcAft>
                          <a:spcPts val="0"/>
                        </a:spcAft>
                      </a:pPr>
                      <a:r>
                        <a:rPr lang="fr-FR" sz="1200" kern="1200">
                          <a:solidFill>
                            <a:schemeClr val="dk1"/>
                          </a:solidFill>
                          <a:effectLst/>
                          <a:latin typeface="+mn-lt"/>
                          <a:ea typeface="+mn-ea"/>
                          <a:cs typeface="+mn-cs"/>
                        </a:rPr>
                        <a:t>Décrire les caractéristiques des méthodes de contrôle d'accès au support (MAC) dans les topologies WAN et LAN.</a:t>
                      </a:r>
                    </a:p>
                  </a:txBody>
                  <a:tcPr marL="68580" marR="68580" marT="0" marB="0"/>
                </a:tc>
                <a:extLst>
                  <a:ext uri="{0D108BD9-81ED-4DB2-BD59-A6C34878D82A}">
                    <a16:rowId xmlns:a16="http://schemas.microsoft.com/office/drawing/2014/main" val="1435904258"/>
                  </a:ext>
                </a:extLst>
              </a:tr>
              <a:tr h="602922">
                <a:tc>
                  <a:txBody>
                    <a:bodyPr/>
                    <a:lstStyle/>
                    <a:p>
                      <a:pPr marL="0" marR="0" rtl="0">
                        <a:lnSpc>
                          <a:spcPct val="107000"/>
                        </a:lnSpc>
                        <a:spcBef>
                          <a:spcPts val="0"/>
                        </a:spcBef>
                        <a:spcAft>
                          <a:spcPts val="0"/>
                        </a:spcAft>
                      </a:pPr>
                      <a:r>
                        <a:rPr lang="fr-FR" sz="1200">
                          <a:effectLst/>
                        </a:rPr>
                        <a:t>Trame de liaison de données</a:t>
                      </a:r>
                    </a:p>
                  </a:txBody>
                  <a:tcPr marL="68580" marR="68580" marT="0" marB="0"/>
                </a:tc>
                <a:tc>
                  <a:txBody>
                    <a:bodyPr/>
                    <a:lstStyle/>
                    <a:p>
                      <a:pPr marL="0" marR="0" rtl="0">
                        <a:lnSpc>
                          <a:spcPct val="107000"/>
                        </a:lnSpc>
                        <a:spcBef>
                          <a:spcPts val="0"/>
                        </a:spcBef>
                        <a:spcAft>
                          <a:spcPts val="0"/>
                        </a:spcAft>
                      </a:pPr>
                      <a:r>
                        <a:rPr lang="fr-FR" sz="1200">
                          <a:effectLst/>
                          <a:latin typeface="+mn-lt"/>
                          <a:ea typeface="Calibri" panose="020F0502020204030204" pitchFamily="34" charset="0"/>
                          <a:cs typeface="Calibri" panose="020F0502020204030204" pitchFamily="34" charset="0"/>
                        </a:rPr>
                        <a:t>Décrire les caractéristiques et les fonctions de la trame de liaison de données.</a:t>
                      </a:r>
                    </a:p>
                  </a:txBody>
                  <a:tcPr marL="68580" marR="68580" marT="0" marB="0"/>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2333160918"/>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pPr rtl="0"/>
            <a:r>
              <a:rPr lang="fr-FR">
                <a:solidFill>
                  <a:schemeClr val="accent5">
                    <a:lumMod val="40000"/>
                    <a:lumOff val="60000"/>
                  </a:schemeClr>
                </a:solidFill>
              </a:rPr>
              <a:t>6.1 La fonction de la couche liaison de données</a:t>
            </a:r>
          </a:p>
        </p:txBody>
      </p:sp>
    </p:spTree>
    <p:custDataLst>
      <p:tags r:id="rId1"/>
    </p:custDataLst>
    <p:extLst>
      <p:ext uri="{BB962C8B-B14F-4D97-AF65-F5344CB8AC3E}">
        <p14:creationId xmlns:p14="http://schemas.microsoft.com/office/powerpoint/2010/main" val="25395156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60867" y="152400"/>
            <a:ext cx="8345488" cy="731837"/>
          </a:xfrm>
        </p:spPr>
        <p:txBody>
          <a:bodyPr/>
          <a:lstStyle/>
          <a:p>
            <a:pPr rtl="0"/>
            <a:r>
              <a:rPr lang="fr-FR" sz="1600" dirty="0"/>
              <a:t>Fonction de la couche liaison de données</a:t>
            </a:r>
            <a:r>
              <a:rPr lang="en-US" dirty="0"/>
              <a:t/>
            </a:r>
            <a:br>
              <a:rPr lang="en-US" dirty="0"/>
            </a:br>
            <a:r>
              <a:rPr lang="fr-FR" sz="2400" dirty="0"/>
              <a:t>la Couche liaison de données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rtl="0">
              <a:buFont typeface="Arial" panose="020B0604020202020204" pitchFamily="34" charset="0"/>
              <a:buChar char="•"/>
            </a:pPr>
            <a:r>
              <a:rPr lang="fr-FR" sz="1600" dirty="0">
                <a:solidFill>
                  <a:srgbClr val="000000"/>
                </a:solidFill>
              </a:rPr>
              <a:t>la Couche liaison de données est responsable des communications entre les cartes d'interface réseau du périphérique final.</a:t>
            </a:r>
          </a:p>
          <a:p>
            <a:pPr marL="342900" indent="-342900" algn="l" rtl="0">
              <a:buFont typeface="Arial" panose="020B0604020202020204" pitchFamily="34" charset="0"/>
              <a:buChar char="•"/>
            </a:pPr>
            <a:r>
              <a:rPr lang="fr-FR" sz="1600" dirty="0">
                <a:solidFill>
                  <a:srgbClr val="000000"/>
                </a:solidFill>
              </a:rPr>
              <a:t>Il permet aux protocoles de couche supérieure d'accéder au support de couche physique et encapsule les paquets de couche 3 (IPv4 et IPv6) dans des trames de couche 2.</a:t>
            </a:r>
          </a:p>
          <a:p>
            <a:pPr marL="342900" indent="-342900" algn="l" rtl="0">
              <a:buFont typeface="Arial" panose="020B0604020202020204" pitchFamily="34" charset="0"/>
              <a:buChar char="•"/>
            </a:pPr>
            <a:r>
              <a:rPr lang="fr-FR" sz="1600" dirty="0">
                <a:solidFill>
                  <a:srgbClr val="000000"/>
                </a:solidFill>
              </a:rPr>
              <a:t>Il effectue également la détection des erreurs et rejette les trames corrompues.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D6A2775E-EEA2-B340-AC65-D029824E8F00}"/>
              </a:ext>
            </a:extLst>
          </p:cNvPr>
          <p:cNvPicPr>
            <a:picLocks noChangeAspect="1"/>
          </p:cNvPicPr>
          <p:nvPr/>
        </p:nvPicPr>
        <p:blipFill>
          <a:blip r:embed="rId3"/>
          <a:stretch>
            <a:fillRect/>
          </a:stretch>
        </p:blipFill>
        <p:spPr>
          <a:xfrm>
            <a:off x="4843105" y="152400"/>
            <a:ext cx="3823810" cy="2016626"/>
          </a:xfrm>
          <a:prstGeom prst="rect">
            <a:avLst/>
          </a:prstGeom>
        </p:spPr>
      </p:pic>
      <p:pic>
        <p:nvPicPr>
          <p:cNvPr id="2" name="Image 1"/>
          <p:cNvPicPr>
            <a:picLocks noChangeAspect="1"/>
          </p:cNvPicPr>
          <p:nvPr/>
        </p:nvPicPr>
        <p:blipFill>
          <a:blip r:embed="rId4"/>
          <a:stretch>
            <a:fillRect/>
          </a:stretch>
        </p:blipFill>
        <p:spPr>
          <a:xfrm>
            <a:off x="5154439" y="2392392"/>
            <a:ext cx="3735561" cy="2643187"/>
          </a:xfrm>
          <a:prstGeom prst="rect">
            <a:avLst/>
          </a:prstGeom>
        </p:spPr>
      </p:pic>
    </p:spTree>
    <p:extLst>
      <p:ext uri="{BB962C8B-B14F-4D97-AF65-F5344CB8AC3E}">
        <p14:creationId xmlns:p14="http://schemas.microsoft.com/office/powerpoint/2010/main" val="371846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35467" y="123582"/>
            <a:ext cx="9067800" cy="731837"/>
          </a:xfrm>
        </p:spPr>
        <p:txBody>
          <a:bodyPr/>
          <a:lstStyle/>
          <a:p>
            <a:pPr rtl="0">
              <a:lnSpc>
                <a:spcPct val="100000"/>
              </a:lnSpc>
            </a:pPr>
            <a:r>
              <a:rPr lang="fr-FR" sz="1600" dirty="0"/>
              <a:t>Fonction de la couche liaison de données</a:t>
            </a:r>
            <a:r>
              <a:rPr lang="en-US" dirty="0"/>
              <a:t/>
            </a:r>
            <a:br>
              <a:rPr lang="en-US" dirty="0"/>
            </a:br>
            <a:r>
              <a:rPr lang="fr-FR" sz="2400" dirty="0"/>
              <a:t>IEEE 802 LAN/MAN des sous-couches de liaison de données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7964" y="855419"/>
            <a:ext cx="4305820" cy="3683530"/>
          </a:xfrm>
        </p:spPr>
        <p:txBody>
          <a:bodyPr/>
          <a:lstStyle/>
          <a:p>
            <a:pPr marL="0" indent="0" algn="l" rtl="0"/>
            <a:r>
              <a:rPr lang="fr-FR" sz="1600" dirty="0">
                <a:solidFill>
                  <a:srgbClr val="000000"/>
                </a:solidFill>
              </a:rPr>
              <a:t>Les normes IEEE 802 LAN/MAN sont spécifiques au type de réseau (Ethernet, WLAN, WPAN, etc.).</a:t>
            </a:r>
          </a:p>
          <a:p>
            <a:pPr marL="0" indent="0" algn="l"/>
            <a:endParaRPr lang="en-US" sz="1600" dirty="0">
              <a:solidFill>
                <a:srgbClr val="000000"/>
              </a:solidFill>
            </a:endParaRPr>
          </a:p>
          <a:p>
            <a:pPr marL="0" indent="0" algn="l" rtl="0"/>
            <a:r>
              <a:rPr lang="fr-FR" sz="1600" dirty="0">
                <a:solidFill>
                  <a:srgbClr val="000000"/>
                </a:solidFill>
              </a:rPr>
              <a:t>La Couche liaison de données se compose de deux sous-couches. </a:t>
            </a:r>
            <a:r>
              <a:rPr lang="fr-FR" sz="1600" b="1" dirty="0">
                <a:solidFill>
                  <a:srgbClr val="000000"/>
                </a:solidFill>
              </a:rPr>
              <a:t>Sous-couche LLC (</a:t>
            </a:r>
            <a:r>
              <a:rPr lang="fr-FR" sz="1600" b="1" dirty="0" err="1">
                <a:solidFill>
                  <a:srgbClr val="000000"/>
                </a:solidFill>
              </a:rPr>
              <a:t>Logical</a:t>
            </a:r>
            <a:r>
              <a:rPr lang="fr-FR" sz="1600" b="1" dirty="0">
                <a:solidFill>
                  <a:srgbClr val="000000"/>
                </a:solidFill>
              </a:rPr>
              <a:t> Link Control)</a:t>
            </a:r>
            <a:r>
              <a:rPr lang="fr-FR" sz="1600" dirty="0">
                <a:solidFill>
                  <a:srgbClr val="000000"/>
                </a:solidFill>
              </a:rPr>
              <a:t> et </a:t>
            </a:r>
            <a:r>
              <a:rPr lang="fr-FR" sz="1600" b="1" dirty="0">
                <a:solidFill>
                  <a:srgbClr val="000000"/>
                </a:solidFill>
              </a:rPr>
              <a:t>Contrôle d'accès au support (MAC). </a:t>
            </a:r>
          </a:p>
          <a:p>
            <a:pPr marL="489010" lvl="2" indent="-342900" rtl="0">
              <a:buFont typeface="Arial" panose="020B0604020202020204" pitchFamily="34" charset="0"/>
              <a:buChar char="•"/>
            </a:pPr>
            <a:r>
              <a:rPr lang="fr-FR" sz="1600" dirty="0">
                <a:solidFill>
                  <a:srgbClr val="000000"/>
                </a:solidFill>
              </a:rPr>
              <a:t>La sous-couche LLC communique entre le logiciel de mise en réseau sur les couches supérieures et le matériel du périphérique sur les couches inférieures.</a:t>
            </a:r>
          </a:p>
          <a:p>
            <a:pPr marL="489010" lvl="2" indent="-342900" rtl="0">
              <a:buFont typeface="Arial" panose="020B0604020202020204" pitchFamily="34" charset="0"/>
              <a:buChar char="•"/>
            </a:pPr>
            <a:r>
              <a:rPr lang="fr-FR" sz="1600" dirty="0">
                <a:solidFill>
                  <a:srgbClr val="000000"/>
                </a:solidFill>
              </a:rPr>
              <a:t>la sous-couche MAC est responsable de l'encapsulation des données et du contrôle d'accès au support.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34482E20-85AC-4A71-B6F1-35D714F52EA3}"/>
              </a:ext>
            </a:extLst>
          </p:cNvPr>
          <p:cNvPicPr>
            <a:picLocks noChangeAspect="1"/>
          </p:cNvPicPr>
          <p:nvPr/>
        </p:nvPicPr>
        <p:blipFill>
          <a:blip r:embed="rId3"/>
          <a:stretch>
            <a:fillRect/>
          </a:stretch>
        </p:blipFill>
        <p:spPr>
          <a:xfrm>
            <a:off x="4503783" y="855419"/>
            <a:ext cx="4640217" cy="3683530"/>
          </a:xfrm>
          <a:prstGeom prst="rect">
            <a:avLst/>
          </a:prstGeom>
        </p:spPr>
      </p:pic>
    </p:spTree>
    <p:extLst>
      <p:ext uri="{BB962C8B-B14F-4D97-AF65-F5344CB8AC3E}">
        <p14:creationId xmlns:p14="http://schemas.microsoft.com/office/powerpoint/2010/main" val="232999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84667" y="93134"/>
            <a:ext cx="8345488" cy="731837"/>
          </a:xfrm>
        </p:spPr>
        <p:txBody>
          <a:bodyPr/>
          <a:lstStyle/>
          <a:p>
            <a:pPr rtl="0"/>
            <a:r>
              <a:rPr lang="fr-FR" sz="1600" dirty="0"/>
              <a:t>La fonction de la Couche liaison de données</a:t>
            </a:r>
            <a:r>
              <a:rPr lang="en-US" dirty="0"/>
              <a:t/>
            </a:r>
            <a:br>
              <a:rPr lang="en-US" dirty="0"/>
            </a:br>
            <a:r>
              <a:rPr lang="fr-FR" sz="2400" dirty="0"/>
              <a:t>Fournisse l’accès aux support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0" indent="0" algn="l" rtl="0"/>
            <a:r>
              <a:rPr lang="fr-FR" dirty="0">
                <a:solidFill>
                  <a:srgbClr val="000000"/>
                </a:solidFill>
              </a:rPr>
              <a:t>Les paquets échangés entre les nœuds peuvent rencontrer de nombreuses couches de liaison de données et transitions du support.</a:t>
            </a:r>
          </a:p>
          <a:p>
            <a:pPr marL="0" indent="0" algn="l"/>
            <a:endParaRPr lang="en-US" dirty="0">
              <a:solidFill>
                <a:srgbClr val="000000"/>
              </a:solidFill>
            </a:endParaRPr>
          </a:p>
          <a:p>
            <a:pPr marL="0" indent="0" algn="l" rtl="0"/>
            <a:r>
              <a:rPr lang="fr-FR" dirty="0">
                <a:solidFill>
                  <a:srgbClr val="000000"/>
                </a:solidFill>
              </a:rPr>
              <a:t>A chaque saut au long du chemin, un routeur exécute quatre fonctions de base de couche 2:</a:t>
            </a:r>
          </a:p>
          <a:p>
            <a:pPr marL="415985" lvl="1" indent="-342900" rtl="0">
              <a:buFont typeface="Arial" panose="020B0604020202020204" pitchFamily="34" charset="0"/>
              <a:buChar char="•"/>
            </a:pPr>
            <a:r>
              <a:rPr lang="fr-FR" sz="1600" dirty="0">
                <a:solidFill>
                  <a:srgbClr val="000000"/>
                </a:solidFill>
              </a:rPr>
              <a:t>il accepte une trame d'un support réseau ;</a:t>
            </a:r>
          </a:p>
          <a:p>
            <a:pPr marL="415985" lvl="1" indent="-342900" rtl="0">
              <a:buFont typeface="Arial" panose="020B0604020202020204" pitchFamily="34" charset="0"/>
              <a:buChar char="•"/>
            </a:pPr>
            <a:r>
              <a:rPr lang="fr-FR" sz="1600" dirty="0" err="1">
                <a:solidFill>
                  <a:srgbClr val="000000"/>
                </a:solidFill>
              </a:rPr>
              <a:t>Désencapsule</a:t>
            </a:r>
            <a:r>
              <a:rPr lang="fr-FR" sz="1600" dirty="0">
                <a:solidFill>
                  <a:srgbClr val="000000"/>
                </a:solidFill>
              </a:rPr>
              <a:t> la trame pour exposer le paquet encapsulé.</a:t>
            </a:r>
          </a:p>
          <a:p>
            <a:pPr marL="415985" lvl="1" indent="-342900" rtl="0"/>
            <a:r>
              <a:rPr lang="fr-FR" sz="1600" dirty="0" err="1">
                <a:solidFill>
                  <a:srgbClr val="000000"/>
                </a:solidFill>
              </a:rPr>
              <a:t>réencapsule</a:t>
            </a:r>
            <a:r>
              <a:rPr lang="fr-FR" sz="1600" dirty="0">
                <a:solidFill>
                  <a:srgbClr val="000000"/>
                </a:solidFill>
              </a:rPr>
              <a:t> le paquet dans une nouvelle trame ;</a:t>
            </a:r>
          </a:p>
          <a:p>
            <a:pPr marL="415985" lvl="1" indent="-342900" rtl="0"/>
            <a:r>
              <a:rPr lang="fr-FR" sz="1600" dirty="0">
                <a:solidFill>
                  <a:srgbClr val="000000"/>
                </a:solidFill>
              </a:rPr>
              <a:t>Transmet la nouvelle trame sur le support du segment réseau suivant.</a:t>
            </a:r>
          </a:p>
          <a:p>
            <a:pPr marL="415985" lvl="1" indent="-342900">
              <a:buFont typeface="Arial" panose="020B0604020202020204" pitchFamily="34" charset="0"/>
              <a:buChar char="•"/>
            </a:pPr>
            <a:endParaRPr lang="en-US"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67944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3E1FC63F-1738-4F20-B656-0C076A42FFC9}"/>
              </a:ext>
            </a:extLst>
          </p:cNvPr>
          <p:cNvSpPr>
            <a:spLocks noGrp="1"/>
          </p:cNvSpPr>
          <p:nvPr>
            <p:ph type="title"/>
          </p:nvPr>
        </p:nvSpPr>
        <p:spPr>
          <a:xfrm>
            <a:off x="135467" y="123581"/>
            <a:ext cx="8345488" cy="731838"/>
          </a:xfrm>
        </p:spPr>
        <p:txBody>
          <a:bodyPr/>
          <a:lstStyle/>
          <a:p>
            <a:pPr rtl="0"/>
            <a:r>
              <a:rPr lang="fr-FR" sz="1600" dirty="0"/>
              <a:t>Fonction de la couche liaison de données</a:t>
            </a:r>
            <a:r>
              <a:rPr lang="en-US" dirty="0"/>
              <a:t/>
            </a:r>
            <a:br>
              <a:rPr lang="en-US" dirty="0"/>
            </a:br>
            <a:r>
              <a:rPr lang="fr-FR" sz="2400" dirty="0"/>
              <a:t>la couche liaison de données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3746328" cy="3073946"/>
          </a:xfrm>
        </p:spPr>
        <p:txBody>
          <a:bodyPr/>
          <a:lstStyle/>
          <a:p>
            <a:pPr marL="0" indent="0" algn="l" rtl="0"/>
            <a:r>
              <a:rPr lang="fr-FR">
                <a:solidFill>
                  <a:srgbClr val="000000"/>
                </a:solidFill>
              </a:rPr>
              <a:t>Les protocoles de couche liaison de données sont définis par les organisations d'ingénierie:</a:t>
            </a:r>
          </a:p>
          <a:p>
            <a:pPr marL="415985" lvl="1" indent="-342900" rtl="0">
              <a:buFont typeface="Arial" panose="020B0604020202020204" pitchFamily="34" charset="0"/>
              <a:buChar char="•"/>
            </a:pPr>
            <a:r>
              <a:rPr lang="fr-FR" sz="1600">
                <a:solidFill>
                  <a:srgbClr val="000000"/>
                </a:solidFill>
              </a:rPr>
              <a:t>IEEE (Institute of Electrical and Electronics Engineers - Institut des ingénieurs en équipements électriques et électroniques)</a:t>
            </a:r>
          </a:p>
          <a:p>
            <a:pPr marL="415985" lvl="1" indent="-342900" rtl="0">
              <a:buFont typeface="Arial" panose="020B0604020202020204" pitchFamily="34" charset="0"/>
              <a:buChar char="•"/>
            </a:pPr>
            <a:r>
              <a:rPr lang="fr-FR" sz="1600">
                <a:solidFill>
                  <a:srgbClr val="000000"/>
                </a:solidFill>
              </a:rPr>
              <a:t>Union Internationale des Télécommunications (UIT)</a:t>
            </a:r>
          </a:p>
          <a:p>
            <a:pPr marL="415985" lvl="1" indent="-342900" rtl="0">
              <a:buFont typeface="Arial" panose="020B0604020202020204" pitchFamily="34" charset="0"/>
              <a:buChar char="•"/>
            </a:pPr>
            <a:r>
              <a:rPr lang="fr-FR" sz="1600">
                <a:solidFill>
                  <a:srgbClr val="000000"/>
                </a:solidFill>
              </a:rPr>
              <a:t>L'Organisation internationale de normalisation (ISO)</a:t>
            </a:r>
          </a:p>
          <a:p>
            <a:pPr marL="415985" lvl="1" indent="-342900" rtl="0">
              <a:buFont typeface="Arial" panose="020B0604020202020204" pitchFamily="34" charset="0"/>
              <a:buChar char="•"/>
            </a:pPr>
            <a:r>
              <a:rPr lang="fr-FR" sz="1600">
                <a:solidFill>
                  <a:srgbClr val="000000"/>
                </a:solidFill>
              </a:rPr>
              <a:t>ANSI (American National Standards Institute)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81E48A9C-7AC9-4385-99A6-E88DD132E6DB}"/>
              </a:ext>
            </a:extLst>
          </p:cNvPr>
          <p:cNvPicPr>
            <a:picLocks noChangeAspect="1"/>
          </p:cNvPicPr>
          <p:nvPr/>
        </p:nvPicPr>
        <p:blipFill>
          <a:blip r:embed="rId3"/>
          <a:stretch>
            <a:fillRect/>
          </a:stretch>
        </p:blipFill>
        <p:spPr>
          <a:xfrm>
            <a:off x="4572000" y="855419"/>
            <a:ext cx="4055062" cy="2768600"/>
          </a:xfrm>
          <a:prstGeom prst="rect">
            <a:avLst/>
          </a:prstGeom>
        </p:spPr>
      </p:pic>
    </p:spTree>
    <p:extLst>
      <p:ext uri="{BB962C8B-B14F-4D97-AF65-F5344CB8AC3E}">
        <p14:creationId xmlns:p14="http://schemas.microsoft.com/office/powerpoint/2010/main" val="209985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6.2 - Topologies du réseau</a:t>
            </a:r>
          </a:p>
        </p:txBody>
      </p:sp>
    </p:spTree>
    <p:custDataLst>
      <p:tags r:id="rId1"/>
    </p:custDataLst>
    <p:extLst>
      <p:ext uri="{BB962C8B-B14F-4D97-AF65-F5344CB8AC3E}">
        <p14:creationId xmlns:p14="http://schemas.microsoft.com/office/powerpoint/2010/main" val="2210814657"/>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01600" y="152400"/>
            <a:ext cx="8345488" cy="731837"/>
          </a:xfrm>
        </p:spPr>
        <p:txBody>
          <a:bodyPr/>
          <a:lstStyle/>
          <a:p>
            <a:pPr rtl="0"/>
            <a:r>
              <a:rPr lang="fr-FR" sz="1600" dirty="0"/>
              <a:t>Topologies du réseau</a:t>
            </a:r>
            <a:r>
              <a:rPr lang="en-US" dirty="0"/>
              <a:t/>
            </a:r>
            <a:br>
              <a:rPr lang="en-US" dirty="0"/>
            </a:br>
            <a:r>
              <a:rPr lang="fr-FR" sz="2400" dirty="0"/>
              <a:t>Topologies physiques et logiques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rtl="0"/>
            <a:r>
              <a:rPr lang="fr-FR" sz="1800">
                <a:solidFill>
                  <a:srgbClr val="000000"/>
                </a:solidFill>
              </a:rPr>
              <a:t>La topologie d'un réseau constitue de l'organisation et la relation des périphériques réseau et les interconnexions existant entre eux.</a:t>
            </a:r>
          </a:p>
          <a:p>
            <a:pPr marL="0" indent="0" algn="l"/>
            <a:endParaRPr lang="en-US" sz="1800" dirty="0">
              <a:solidFill>
                <a:srgbClr val="000000"/>
              </a:solidFill>
            </a:endParaRPr>
          </a:p>
          <a:p>
            <a:pPr marL="0" indent="0" algn="l" rtl="0"/>
            <a:r>
              <a:rPr lang="fr-FR" sz="1800">
                <a:solidFill>
                  <a:srgbClr val="000000"/>
                </a:solidFill>
              </a:rPr>
              <a:t>Il comprend deux types différents de topologies utilisées pour décrire les réseaux:</a:t>
            </a:r>
          </a:p>
          <a:p>
            <a:pPr marL="415985" lvl="1" indent="-342900" rtl="0">
              <a:buFont typeface="Arial" panose="020B0604020202020204" pitchFamily="34" charset="0"/>
              <a:buChar char="•"/>
            </a:pPr>
            <a:r>
              <a:rPr lang="fr-FR" sz="1800" b="1">
                <a:solidFill>
                  <a:srgbClr val="000000"/>
                </a:solidFill>
              </a:rPr>
              <a:t>Topologie physique </a:t>
            </a:r>
            <a:r>
              <a:rPr lang="fr-FR" sz="1800">
                <a:solidFill>
                  <a:srgbClr val="000000"/>
                </a:solidFill>
              </a:rPr>
              <a:t>: affiche les connexions physiques et la manière dont les périphériques sont interconnectés. </a:t>
            </a:r>
          </a:p>
          <a:p>
            <a:pPr marL="415985" lvl="1" indent="-342900" rtl="0">
              <a:buFont typeface="Arial" panose="020B0604020202020204" pitchFamily="34" charset="0"/>
              <a:buChar char="•"/>
            </a:pPr>
            <a:r>
              <a:rPr lang="fr-FR" sz="1800" b="1">
                <a:solidFill>
                  <a:srgbClr val="000000"/>
                </a:solidFill>
              </a:rPr>
              <a:t>Topologie logique </a:t>
            </a:r>
            <a:r>
              <a:rPr lang="fr-FR" sz="1800">
                <a:solidFill>
                  <a:srgbClr val="000000"/>
                </a:solidFill>
              </a:rPr>
              <a:t>: identifie les connexions virtuelles entre les périphériques à l'aide d'interfaces de périphériques et des schémas d'adressage IP. </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3521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r>
              <a:rPr lang="en-US" dirty="0"/>
              <a:t/>
            </a:r>
            <a:br>
              <a:rPr lang="en-US" dirty="0"/>
            </a:br>
            <a:r>
              <a:rPr lang="fr-FR" sz="2400"/>
              <a:t>Normes de la couche physique</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133" y="169334"/>
            <a:ext cx="8345488" cy="731837"/>
          </a:xfrm>
        </p:spPr>
        <p:txBody>
          <a:bodyPr/>
          <a:lstStyle/>
          <a:p>
            <a:r>
              <a:rPr lang="fr-FR" sz="1600" dirty="0"/>
              <a:t>Topologies du réseau</a:t>
            </a:r>
            <a:r>
              <a:rPr lang="en-US" dirty="0"/>
              <a:t/>
            </a:r>
            <a:br>
              <a:rPr lang="en-US" dirty="0"/>
            </a:br>
            <a:r>
              <a:rPr lang="fr-FR" sz="2400" dirty="0"/>
              <a:t>Topologies WAN </a:t>
            </a:r>
            <a:r>
              <a:rPr lang="fr-FR" sz="2400" dirty="0">
                <a:hlinkClick r:id="rId3"/>
              </a:rPr>
              <a:t>https://</a:t>
            </a:r>
            <a:r>
              <a:rPr lang="fr-FR" sz="2400" dirty="0" smtClean="0">
                <a:hlinkClick r:id="rId3"/>
              </a:rPr>
              <a:t>contenthub.netacad.com/itn/6.2.2</a:t>
            </a:r>
            <a:r>
              <a:rPr lang="fr-FR" sz="2400" dirty="0" smtClean="0"/>
              <a:t/>
            </a:r>
            <a:br>
              <a:rPr lang="fr-FR" sz="2400" dirty="0" smtClean="0"/>
            </a:br>
            <a:endParaRPr lang="fr-FR" sz="2400" dirty="0"/>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943508"/>
            <a:ext cx="8280400" cy="2804664"/>
          </a:xfrm>
        </p:spPr>
        <p:txBody>
          <a:bodyPr/>
          <a:lstStyle/>
          <a:p>
            <a:pPr marL="0" indent="0" algn="l" rtl="0"/>
            <a:r>
              <a:rPr lang="fr-FR" sz="1800" dirty="0">
                <a:solidFill>
                  <a:srgbClr val="000000"/>
                </a:solidFill>
              </a:rPr>
              <a:t>Ils comprend trois topologies physiques de réseau étendu courantes: </a:t>
            </a:r>
          </a:p>
          <a:p>
            <a:pPr marL="415985" lvl="1" indent="-342900" rtl="0">
              <a:buFont typeface="Arial" panose="020B0604020202020204" pitchFamily="34" charset="0"/>
              <a:buChar char="•"/>
            </a:pPr>
            <a:r>
              <a:rPr lang="fr-FR" sz="1800" b="1" dirty="0">
                <a:solidFill>
                  <a:srgbClr val="000000"/>
                </a:solidFill>
              </a:rPr>
              <a:t>Point à point</a:t>
            </a:r>
            <a:r>
              <a:rPr lang="fr-FR" sz="1800" dirty="0">
                <a:solidFill>
                  <a:srgbClr val="000000"/>
                </a:solidFill>
              </a:rPr>
              <a:t> — la topologie WAN la plus simple et la plus courante. Elle se compose d'une liaison permanente entre deux terminaux.</a:t>
            </a:r>
          </a:p>
          <a:p>
            <a:pPr marL="415985" lvl="1" indent="-342900" rtl="0">
              <a:buFont typeface="Arial" panose="020B0604020202020204" pitchFamily="34" charset="0"/>
              <a:buChar char="•"/>
            </a:pPr>
            <a:r>
              <a:rPr lang="fr-FR" sz="1800" b="1" dirty="0">
                <a:solidFill>
                  <a:srgbClr val="000000"/>
                </a:solidFill>
              </a:rPr>
              <a:t>Hub and </a:t>
            </a:r>
            <a:r>
              <a:rPr lang="fr-FR" sz="1800" b="1" dirty="0" err="1">
                <a:solidFill>
                  <a:srgbClr val="000000"/>
                </a:solidFill>
              </a:rPr>
              <a:t>Spoke</a:t>
            </a:r>
            <a:r>
              <a:rPr lang="fr-FR" sz="1800" dirty="0">
                <a:solidFill>
                  <a:srgbClr val="000000"/>
                </a:solidFill>
              </a:rPr>
              <a:t>: version WAN de la topologie en étoile, dans laquelle un site central connecte entre eux les sites des filiales à l'aide de liaisons point à point.</a:t>
            </a:r>
          </a:p>
          <a:p>
            <a:pPr marL="415985" lvl="1" indent="-342900" rtl="0">
              <a:buFont typeface="Arial" panose="020B0604020202020204" pitchFamily="34" charset="0"/>
              <a:buChar char="•"/>
            </a:pPr>
            <a:r>
              <a:rPr lang="fr-FR" sz="1800" b="1" dirty="0">
                <a:solidFill>
                  <a:srgbClr val="000000"/>
                </a:solidFill>
              </a:rPr>
              <a:t>Maillée</a:t>
            </a:r>
            <a:r>
              <a:rPr lang="fr-FR" sz="1800" dirty="0">
                <a:solidFill>
                  <a:srgbClr val="000000"/>
                </a:solidFill>
              </a:rPr>
              <a:t>: cette topologie offre une haute disponibilité, mais nécessite que tous les systèmes finaux soient connectés entre eux.</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0022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94733" y="254000"/>
            <a:ext cx="8345488" cy="731837"/>
          </a:xfrm>
        </p:spPr>
        <p:txBody>
          <a:bodyPr/>
          <a:lstStyle/>
          <a:p>
            <a:pPr rtl="0"/>
            <a:r>
              <a:rPr lang="fr-FR" sz="1600" dirty="0"/>
              <a:t>Topologies du réseau </a:t>
            </a:r>
            <a:r>
              <a:rPr lang="en-US" dirty="0"/>
              <a:t/>
            </a:r>
            <a:br>
              <a:rPr lang="en-US" dirty="0"/>
            </a:br>
            <a:r>
              <a:rPr lang="fr-FR" sz="2400" dirty="0"/>
              <a:t>Topologie WAN point à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1536700"/>
          </a:xfrm>
        </p:spPr>
        <p:txBody>
          <a:bodyPr/>
          <a:lstStyle/>
          <a:p>
            <a:pPr marL="342900" indent="-342900" algn="l" rtl="0">
              <a:buFont typeface="Arial" panose="020B0604020202020204" pitchFamily="34" charset="0"/>
              <a:buChar char="•"/>
            </a:pPr>
            <a:r>
              <a:rPr lang="fr-FR">
                <a:solidFill>
                  <a:srgbClr val="000000"/>
                </a:solidFill>
              </a:rPr>
              <a:t>Les topologies point à point physiques connectent directement deux nœuds.</a:t>
            </a:r>
          </a:p>
          <a:p>
            <a:pPr marL="342900" indent="-342900" algn="l" rtl="0">
              <a:buFont typeface="Arial" panose="020B0604020202020204" pitchFamily="34" charset="0"/>
              <a:buChar char="•"/>
            </a:pPr>
            <a:r>
              <a:rPr lang="fr-FR">
                <a:solidFill>
                  <a:srgbClr val="000000"/>
                </a:solidFill>
              </a:rPr>
              <a:t>Les nœuds n'ont pas besoin de partager le support avec d'autres hôtes.</a:t>
            </a:r>
          </a:p>
          <a:p>
            <a:pPr marL="342900" indent="-342900" algn="l" rtl="0">
              <a:buFont typeface="Arial" panose="020B0604020202020204" pitchFamily="34" charset="0"/>
              <a:buChar char="•"/>
            </a:pPr>
            <a:r>
              <a:rPr lang="fr-FR">
                <a:solidFill>
                  <a:srgbClr val="000000"/>
                </a:solidFill>
              </a:rPr>
              <a:t>En outre, toutes les trames du support ne peuvent se déplacer que vers ou depuis les deux nœuds, les protocoles WAN Point-to-Point peuvent être très simples.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pic>
        <p:nvPicPr>
          <p:cNvPr id="4" name="Picture 3">
            <a:extLst>
              <a:ext uri="{FF2B5EF4-FFF2-40B4-BE49-F238E27FC236}">
                <a16:creationId xmlns:a16="http://schemas.microsoft.com/office/drawing/2014/main" id="{5238DFB8-7E4C-49CD-931F-4C4AC96133F5}"/>
              </a:ext>
            </a:extLst>
          </p:cNvPr>
          <p:cNvPicPr>
            <a:picLocks noChangeAspect="1"/>
          </p:cNvPicPr>
          <p:nvPr/>
        </p:nvPicPr>
        <p:blipFill>
          <a:blip r:embed="rId3"/>
          <a:stretch>
            <a:fillRect/>
          </a:stretch>
        </p:blipFill>
        <p:spPr>
          <a:xfrm>
            <a:off x="1330477" y="3408363"/>
            <a:ext cx="6666667" cy="1590476"/>
          </a:xfrm>
          <a:prstGeom prst="rect">
            <a:avLst/>
          </a:prstGeom>
        </p:spPr>
      </p:pic>
    </p:spTree>
    <p:extLst>
      <p:ext uri="{BB962C8B-B14F-4D97-AF65-F5344CB8AC3E}">
        <p14:creationId xmlns:p14="http://schemas.microsoft.com/office/powerpoint/2010/main" val="14525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133" y="169334"/>
            <a:ext cx="8345488" cy="731837"/>
          </a:xfrm>
        </p:spPr>
        <p:txBody>
          <a:bodyPr/>
          <a:lstStyle/>
          <a:p>
            <a:r>
              <a:rPr lang="fr-FR" sz="1600" dirty="0"/>
              <a:t>Topologies du réseau</a:t>
            </a:r>
            <a:r>
              <a:rPr lang="en-US" dirty="0"/>
              <a:t/>
            </a:r>
            <a:br>
              <a:rPr lang="en-US" dirty="0"/>
            </a:br>
            <a:r>
              <a:rPr lang="fr-FR" sz="2400" dirty="0"/>
              <a:t>Topologies WAN </a:t>
            </a:r>
            <a:r>
              <a:rPr lang="fr-FR" sz="2400" dirty="0" smtClean="0"/>
              <a:t>Hub and </a:t>
            </a:r>
            <a:r>
              <a:rPr lang="fr-FR" sz="2400" dirty="0" err="1" smtClean="0"/>
              <a:t>Spoke</a:t>
            </a:r>
            <a:r>
              <a:rPr lang="fr-FR" sz="2400" dirty="0" smtClean="0"/>
              <a:t/>
            </a:r>
            <a:br>
              <a:rPr lang="fr-FR" sz="2400" dirty="0" smtClean="0"/>
            </a:br>
            <a:endParaRPr lang="fr-FR" sz="2400" dirty="0"/>
          </a:p>
        </p:txBody>
      </p:sp>
      <p:sp>
        <p:nvSpPr>
          <p:cNvPr id="2" name="Espace réservé du contenu 1"/>
          <p:cNvSpPr>
            <a:spLocks noGrp="1"/>
          </p:cNvSpPr>
          <p:nvPr>
            <p:ph idx="1"/>
          </p:nvPr>
        </p:nvSpPr>
        <p:spPr/>
        <p:txBody>
          <a:bodyPr/>
          <a:lstStyle/>
          <a:p>
            <a:endParaRPr lang="fr-FR" dirty="0"/>
          </a:p>
        </p:txBody>
      </p:sp>
      <p:pic>
        <p:nvPicPr>
          <p:cNvPr id="4" name="Image 3"/>
          <p:cNvPicPr>
            <a:picLocks noChangeAspect="1"/>
          </p:cNvPicPr>
          <p:nvPr/>
        </p:nvPicPr>
        <p:blipFill>
          <a:blip r:embed="rId3"/>
          <a:stretch>
            <a:fillRect/>
          </a:stretch>
        </p:blipFill>
        <p:spPr>
          <a:xfrm>
            <a:off x="190005" y="1163781"/>
            <a:ext cx="8668987" cy="3684443"/>
          </a:xfrm>
          <a:prstGeom prst="rect">
            <a:avLst/>
          </a:prstGeom>
        </p:spPr>
      </p:pic>
    </p:spTree>
    <p:extLst>
      <p:ext uri="{BB962C8B-B14F-4D97-AF65-F5344CB8AC3E}">
        <p14:creationId xmlns:p14="http://schemas.microsoft.com/office/powerpoint/2010/main" val="278781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133" y="169334"/>
            <a:ext cx="8345488" cy="731837"/>
          </a:xfrm>
        </p:spPr>
        <p:txBody>
          <a:bodyPr/>
          <a:lstStyle/>
          <a:p>
            <a:r>
              <a:rPr lang="fr-FR" sz="1600" dirty="0"/>
              <a:t>Topologies du réseau</a:t>
            </a:r>
            <a:r>
              <a:rPr lang="en-US" dirty="0"/>
              <a:t/>
            </a:r>
            <a:br>
              <a:rPr lang="en-US" dirty="0"/>
            </a:br>
            <a:r>
              <a:rPr lang="fr-FR" sz="2400" dirty="0"/>
              <a:t>Topologies WAN </a:t>
            </a:r>
            <a:r>
              <a:rPr lang="fr-FR" sz="2400" dirty="0" smtClean="0"/>
              <a:t>Maillé </a:t>
            </a:r>
            <a:endParaRPr lang="fr-FR" sz="2400" dirty="0"/>
          </a:p>
        </p:txBody>
      </p:sp>
      <p:sp>
        <p:nvSpPr>
          <p:cNvPr id="2" name="Espace réservé du contenu 1"/>
          <p:cNvSpPr>
            <a:spLocks noGrp="1"/>
          </p:cNvSpPr>
          <p:nvPr>
            <p:ph idx="1"/>
          </p:nvPr>
        </p:nvSpPr>
        <p:spPr/>
        <p:txBody>
          <a:bodyPr/>
          <a:lstStyle/>
          <a:p>
            <a:endParaRPr lang="fr-FR"/>
          </a:p>
        </p:txBody>
      </p:sp>
      <p:pic>
        <p:nvPicPr>
          <p:cNvPr id="4" name="Image 3"/>
          <p:cNvPicPr>
            <a:picLocks noChangeAspect="1"/>
          </p:cNvPicPr>
          <p:nvPr/>
        </p:nvPicPr>
        <p:blipFill>
          <a:blip r:embed="rId3"/>
          <a:stretch>
            <a:fillRect/>
          </a:stretch>
        </p:blipFill>
        <p:spPr>
          <a:xfrm>
            <a:off x="327109" y="903917"/>
            <a:ext cx="8575161" cy="3517817"/>
          </a:xfrm>
          <a:prstGeom prst="rect">
            <a:avLst/>
          </a:prstGeom>
        </p:spPr>
      </p:pic>
    </p:spTree>
    <p:extLst>
      <p:ext uri="{BB962C8B-B14F-4D97-AF65-F5344CB8AC3E}">
        <p14:creationId xmlns:p14="http://schemas.microsoft.com/office/powerpoint/2010/main" val="25019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1163"/>
            <a:ext cx="8345488" cy="731837"/>
          </a:xfrm>
        </p:spPr>
        <p:txBody>
          <a:bodyPr/>
          <a:lstStyle/>
          <a:p>
            <a:pPr rtl="0"/>
            <a:r>
              <a:rPr lang="fr-FR" sz="1600" dirty="0"/>
              <a:t>Topologies du réseau</a:t>
            </a:r>
            <a:r>
              <a:rPr lang="en-US" dirty="0"/>
              <a:t/>
            </a:r>
            <a:br>
              <a:rPr lang="en-US" dirty="0"/>
            </a:br>
            <a:r>
              <a:rPr lang="fr-FR" sz="2400" dirty="0"/>
              <a:t>Topologies </a:t>
            </a:r>
            <a:r>
              <a:rPr lang="fr-FR" sz="2400" dirty="0" smtClean="0"/>
              <a:t>LAN </a:t>
            </a:r>
            <a:r>
              <a:rPr lang="fr-FR" sz="2400" b="1" dirty="0" smtClean="0">
                <a:solidFill>
                  <a:srgbClr val="FF0000"/>
                </a:solidFill>
              </a:rPr>
              <a:t>(quelle topo logique dans votre maison?)</a:t>
            </a:r>
            <a:endParaRPr lang="fr-FR" sz="2400" b="1" dirty="0">
              <a:solidFill>
                <a:srgbClr val="FF0000"/>
              </a:solidFill>
            </a:endParaRP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38440" y="681400"/>
            <a:ext cx="4047061" cy="3613533"/>
          </a:xfrm>
        </p:spPr>
        <p:txBody>
          <a:bodyPr/>
          <a:lstStyle/>
          <a:p>
            <a:pPr marL="0" indent="0" algn="l" rtl="0"/>
            <a:r>
              <a:rPr lang="fr-FR" sz="1600" dirty="0">
                <a:solidFill>
                  <a:srgbClr val="000000"/>
                </a:solidFill>
              </a:rPr>
              <a:t>Les périphériques finaux des réseaux locaux sont généralement interconnectés à l'aide d'une topologie étoile ou étoile étendue. Les topologies étoile et étoile étendue sont faciles à installer, très évolutives et faciles à dépanner.</a:t>
            </a:r>
          </a:p>
          <a:p>
            <a:pPr marL="0" indent="0" algn="l"/>
            <a:endParaRPr lang="en-US" sz="1600" dirty="0">
              <a:solidFill>
                <a:srgbClr val="000000"/>
              </a:solidFill>
            </a:endParaRPr>
          </a:p>
          <a:p>
            <a:pPr marL="0" indent="0" algn="l" rtl="0"/>
            <a:r>
              <a:rPr lang="fr-FR" sz="1600" dirty="0">
                <a:solidFill>
                  <a:srgbClr val="000000"/>
                </a:solidFill>
              </a:rPr>
              <a:t>Les technologies Ethernet </a:t>
            </a:r>
            <a:r>
              <a:rPr lang="fr-FR" sz="1600" dirty="0" err="1">
                <a:solidFill>
                  <a:srgbClr val="000000"/>
                </a:solidFill>
              </a:rPr>
              <a:t>Early</a:t>
            </a:r>
            <a:r>
              <a:rPr lang="fr-FR" sz="1600" dirty="0">
                <a:solidFill>
                  <a:srgbClr val="000000"/>
                </a:solidFill>
              </a:rPr>
              <a:t> et </a:t>
            </a:r>
            <a:r>
              <a:rPr lang="fr-FR" sz="1600" dirty="0" err="1">
                <a:solidFill>
                  <a:srgbClr val="000000"/>
                </a:solidFill>
              </a:rPr>
              <a:t>Legacy</a:t>
            </a:r>
            <a:r>
              <a:rPr lang="fr-FR" sz="1600" dirty="0">
                <a:solidFill>
                  <a:srgbClr val="000000"/>
                </a:solidFill>
              </a:rPr>
              <a:t> </a:t>
            </a:r>
            <a:r>
              <a:rPr lang="fr-FR" sz="1600" dirty="0" err="1">
                <a:solidFill>
                  <a:srgbClr val="000000"/>
                </a:solidFill>
              </a:rPr>
              <a:t>Token</a:t>
            </a:r>
            <a:r>
              <a:rPr lang="fr-FR" sz="1600" dirty="0">
                <a:solidFill>
                  <a:srgbClr val="000000"/>
                </a:solidFill>
              </a:rPr>
              <a:t> Ring fournissent deux topologies supplémentaires:</a:t>
            </a:r>
          </a:p>
          <a:p>
            <a:pPr marL="415985" lvl="1" indent="-342900" rtl="0">
              <a:buFont typeface="Arial" panose="020B0604020202020204" pitchFamily="34" charset="0"/>
              <a:buChar char="•"/>
            </a:pPr>
            <a:r>
              <a:rPr lang="fr-FR" sz="1600" b="1" dirty="0">
                <a:solidFill>
                  <a:srgbClr val="000000"/>
                </a:solidFill>
              </a:rPr>
              <a:t>Topologie en bus</a:t>
            </a:r>
            <a:r>
              <a:rPr lang="fr-FR" sz="1600" dirty="0">
                <a:solidFill>
                  <a:srgbClr val="000000"/>
                </a:solidFill>
              </a:rPr>
              <a:t> : tous les systèmes finaux sont reliés entre eux et terminent à chaque extrémité</a:t>
            </a:r>
          </a:p>
          <a:p>
            <a:pPr marL="415985" lvl="1" indent="-342900" rtl="0">
              <a:buFont typeface="Arial" panose="020B0604020202020204" pitchFamily="34" charset="0"/>
              <a:buChar char="•"/>
            </a:pPr>
            <a:r>
              <a:rPr lang="fr-FR" sz="1600" b="1" dirty="0">
                <a:solidFill>
                  <a:srgbClr val="000000"/>
                </a:solidFill>
              </a:rPr>
              <a:t>Topologie en anneau </a:t>
            </a:r>
            <a:r>
              <a:rPr lang="fr-FR" sz="1600" dirty="0">
                <a:solidFill>
                  <a:srgbClr val="000000"/>
                </a:solidFill>
              </a:rPr>
              <a:t>— Chaque système d'extrémité est connecté à ses voisins respectifs pour former un anneau.</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Content Placeholder 3">
            <a:extLst>
              <a:ext uri="{FF2B5EF4-FFF2-40B4-BE49-F238E27FC236}">
                <a16:creationId xmlns:a16="http://schemas.microsoft.com/office/drawing/2014/main" id="{FF75D65E-B72F-4095-958C-B321F7C577A5}"/>
              </a:ext>
            </a:extLst>
          </p:cNvPr>
          <p:cNvPicPr>
            <a:picLocks noGrp="1" noChangeAspect="1"/>
          </p:cNvPicPr>
          <p:nvPr/>
        </p:nvPicPr>
        <p:blipFill>
          <a:blip r:embed="rId3"/>
          <a:stretch>
            <a:fillRect/>
          </a:stretch>
        </p:blipFill>
        <p:spPr>
          <a:xfrm>
            <a:off x="4185501" y="783000"/>
            <a:ext cx="4820059" cy="3781980"/>
          </a:xfrm>
          <a:prstGeom prst="rect">
            <a:avLst/>
          </a:prstGeom>
        </p:spPr>
      </p:pic>
    </p:spTree>
    <p:extLst>
      <p:ext uri="{BB962C8B-B14F-4D97-AF65-F5344CB8AC3E}">
        <p14:creationId xmlns:p14="http://schemas.microsoft.com/office/powerpoint/2010/main" val="228830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84667" y="332051"/>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dirty="0"/>
              <a:t>Topologies du réseau</a:t>
            </a:r>
            <a:r>
              <a:rPr lang="en-US" dirty="0"/>
              <a:t/>
            </a:r>
            <a:br>
              <a:rPr lang="en-US" dirty="0"/>
            </a:br>
            <a:r>
              <a:rPr lang="fr-FR" sz="2400" dirty="0"/>
              <a:t>Communications en modes duplex intégral et semi-duplex</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289050"/>
            <a:ext cx="8280400" cy="3073400"/>
          </a:xfrm>
        </p:spPr>
        <p:txBody>
          <a:bodyPr/>
          <a:lstStyle/>
          <a:p>
            <a:pPr marL="0" indent="0" algn="l" rtl="0"/>
            <a:r>
              <a:rPr lang="fr-FR" sz="1600" b="1" dirty="0">
                <a:solidFill>
                  <a:srgbClr val="000000"/>
                </a:solidFill>
              </a:rPr>
              <a:t>Communication en mode semi-duplex</a:t>
            </a:r>
          </a:p>
          <a:p>
            <a:pPr marL="415985" lvl="1" indent="-342900" rtl="0">
              <a:buFont typeface="Arial" panose="020B0604020202020204" pitchFamily="34" charset="0"/>
              <a:buChar char="•"/>
            </a:pPr>
            <a:r>
              <a:rPr lang="fr-FR" sz="1600" dirty="0">
                <a:solidFill>
                  <a:srgbClr val="000000"/>
                </a:solidFill>
              </a:rPr>
              <a:t>Autorise un seul appareil à envoyer ou à recevoir à la fois sur un support partagé.</a:t>
            </a:r>
          </a:p>
          <a:p>
            <a:pPr marL="415985" lvl="1" indent="-342900" rtl="0">
              <a:buFont typeface="Arial" panose="020B0604020202020204" pitchFamily="34" charset="0"/>
              <a:buChar char="•"/>
            </a:pPr>
            <a:r>
              <a:rPr lang="fr-FR" sz="1600" dirty="0">
                <a:solidFill>
                  <a:srgbClr val="000000"/>
                </a:solidFill>
              </a:rPr>
              <a:t>Il est utilisé dans les anciennes topologies en bus et avec les concentrateurs Ethernet.</a:t>
            </a:r>
          </a:p>
          <a:p>
            <a:pPr marL="0" indent="0" algn="l"/>
            <a:endParaRPr lang="en-US" sz="1600" b="1" dirty="0">
              <a:solidFill>
                <a:srgbClr val="000000"/>
              </a:solidFill>
            </a:endParaRPr>
          </a:p>
          <a:p>
            <a:pPr marL="0" indent="0" algn="l" rtl="0"/>
            <a:r>
              <a:rPr lang="fr-FR" sz="1600" b="1" dirty="0">
                <a:solidFill>
                  <a:srgbClr val="000000"/>
                </a:solidFill>
              </a:rPr>
              <a:t>Communication en mode duplex intégral</a:t>
            </a:r>
          </a:p>
          <a:p>
            <a:pPr marL="415985" lvl="1" indent="-342900" rtl="0">
              <a:buFont typeface="Arial" panose="020B0604020202020204" pitchFamily="34" charset="0"/>
              <a:buChar char="•"/>
            </a:pPr>
            <a:r>
              <a:rPr lang="fr-FR" sz="1600" dirty="0">
                <a:solidFill>
                  <a:srgbClr val="000000"/>
                </a:solidFill>
              </a:rPr>
              <a:t>les deux périphériques peuvent simultanément transmettre et recevoir des données sur les supports.</a:t>
            </a:r>
          </a:p>
          <a:p>
            <a:pPr marL="415985" lvl="1" indent="-342900" rtl="0">
              <a:buFont typeface="Arial" panose="020B0604020202020204" pitchFamily="34" charset="0"/>
              <a:buChar char="•"/>
            </a:pPr>
            <a:r>
              <a:rPr lang="fr-FR" sz="1600" dirty="0">
                <a:solidFill>
                  <a:srgbClr val="000000"/>
                </a:solidFill>
              </a:rPr>
              <a:t>les commutateurs Ethernet fonctionnent en mode duplex intégral.</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67293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101600" y="8466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dirty="0" smtClean="0"/>
              <a:t>Topologies</a:t>
            </a:r>
            <a:r>
              <a:rPr lang="en-US" dirty="0"/>
              <a:t> </a:t>
            </a:r>
            <a:r>
              <a:rPr lang="fr-FR" sz="1600" dirty="0" smtClean="0"/>
              <a:t>du réseau</a:t>
            </a:r>
          </a:p>
          <a:p>
            <a:pPr rtl="0"/>
            <a:r>
              <a:rPr lang="fr-FR" sz="2400" dirty="0" smtClean="0"/>
              <a:t>Méthodes </a:t>
            </a:r>
            <a:r>
              <a:rPr lang="fr-FR" sz="2400" dirty="0"/>
              <a:t>de contrôle d'accès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rtl="0"/>
            <a:r>
              <a:rPr lang="fr-FR" sz="1600" b="1" dirty="0">
                <a:solidFill>
                  <a:srgbClr val="000000"/>
                </a:solidFill>
              </a:rPr>
              <a:t>Accès avec gestion des conflits</a:t>
            </a:r>
          </a:p>
          <a:p>
            <a:pPr marL="73085" lvl="1" indent="0" rtl="0">
              <a:buNone/>
            </a:pPr>
            <a:r>
              <a:rPr lang="fr-FR" sz="1600" dirty="0">
                <a:solidFill>
                  <a:srgbClr val="000000"/>
                </a:solidFill>
              </a:rPr>
              <a:t>Tous les nœuds fonctionnant en mode semi-duplex sont en concurrence pour utiliser le support, Et voici quelques exemples:</a:t>
            </a:r>
          </a:p>
          <a:p>
            <a:pPr marL="489010" lvl="2" indent="-342900" rtl="0">
              <a:buFont typeface="Arial" panose="020B0604020202020204" pitchFamily="34" charset="0"/>
              <a:buChar char="•"/>
            </a:pPr>
            <a:r>
              <a:rPr lang="fr-FR" sz="1600" dirty="0">
                <a:solidFill>
                  <a:srgbClr val="000000"/>
                </a:solidFill>
              </a:rPr>
              <a:t>Le processus d'accès multiple avec écoute de porteuse et détection de collision (CSMA/CD) est utilisé sur les anciens réseaux Ethernet dans la topologie bus.</a:t>
            </a:r>
          </a:p>
          <a:p>
            <a:pPr marL="489010" lvl="2" indent="-342900">
              <a:buFont typeface="Arial" panose="020B0604020202020204" pitchFamily="34" charset="0"/>
              <a:buChar char="•"/>
            </a:pPr>
            <a:r>
              <a:rPr lang="fr-FR" sz="1600" dirty="0">
                <a:solidFill>
                  <a:srgbClr val="000000"/>
                </a:solidFill>
              </a:rPr>
              <a:t>Le processus d'accès multiple avec écoute de porteuse et </a:t>
            </a:r>
            <a:r>
              <a:rPr lang="fr-FR" sz="1600" dirty="0">
                <a:solidFill>
                  <a:srgbClr val="000000"/>
                </a:solidFill>
              </a:rPr>
              <a:t>prévention de </a:t>
            </a:r>
            <a:r>
              <a:rPr lang="fr-FR" sz="1600" dirty="0">
                <a:solidFill>
                  <a:srgbClr val="000000"/>
                </a:solidFill>
              </a:rPr>
              <a:t>collision (</a:t>
            </a:r>
            <a:r>
              <a:rPr lang="fr-FR" sz="1600" dirty="0" smtClean="0">
                <a:solidFill>
                  <a:srgbClr val="000000"/>
                </a:solidFill>
              </a:rPr>
              <a:t>CSMA/CA) </a:t>
            </a:r>
            <a:r>
              <a:rPr lang="fr-FR" sz="1600" dirty="0">
                <a:solidFill>
                  <a:srgbClr val="000000"/>
                </a:solidFill>
              </a:rPr>
              <a:t>est utilisé sur les réseaux </a:t>
            </a:r>
            <a:r>
              <a:rPr lang="fr-FR" sz="1600" dirty="0" err="1">
                <a:solidFill>
                  <a:srgbClr val="000000"/>
                </a:solidFill>
              </a:rPr>
              <a:t>WLANs</a:t>
            </a:r>
            <a:r>
              <a:rPr lang="fr-FR" sz="1600" dirty="0">
                <a:solidFill>
                  <a:srgbClr val="000000"/>
                </a:solidFill>
              </a:rPr>
              <a:t>.</a:t>
            </a:r>
          </a:p>
          <a:p>
            <a:pPr marL="146110" lvl="2" indent="0">
              <a:buNone/>
            </a:pPr>
            <a:endParaRPr lang="en-US" sz="1600" dirty="0">
              <a:solidFill>
                <a:srgbClr val="000000"/>
              </a:solidFill>
            </a:endParaRPr>
          </a:p>
          <a:p>
            <a:pPr marL="0" indent="0" algn="l" rtl="0"/>
            <a:r>
              <a:rPr lang="fr-FR" sz="1600" b="1" dirty="0">
                <a:solidFill>
                  <a:srgbClr val="000000"/>
                </a:solidFill>
              </a:rPr>
              <a:t>Accès contrôlé</a:t>
            </a:r>
          </a:p>
          <a:p>
            <a:pPr marL="415985" lvl="1" indent="-342900" rtl="0">
              <a:buFont typeface="Arial" panose="020B0604020202020204" pitchFamily="34" charset="0"/>
              <a:buChar char="•"/>
            </a:pPr>
            <a:r>
              <a:rPr lang="fr-FR" sz="1600" dirty="0">
                <a:solidFill>
                  <a:srgbClr val="000000"/>
                </a:solidFill>
              </a:rPr>
              <a:t>Accès déterministe où chaque nœud a son propre temps sur le support.</a:t>
            </a:r>
          </a:p>
          <a:p>
            <a:pPr marL="415985" lvl="1" indent="-342900" rtl="0">
              <a:buFont typeface="Arial" panose="020B0604020202020204" pitchFamily="34" charset="0"/>
              <a:buChar char="•"/>
            </a:pPr>
            <a:r>
              <a:rPr lang="fr-FR" sz="1600" dirty="0">
                <a:solidFill>
                  <a:srgbClr val="000000"/>
                </a:solidFill>
              </a:rPr>
              <a:t>Utilisé sur les anciens réseaux tels que </a:t>
            </a:r>
            <a:r>
              <a:rPr lang="fr-FR" sz="1600" dirty="0" err="1">
                <a:solidFill>
                  <a:srgbClr val="000000"/>
                </a:solidFill>
              </a:rPr>
              <a:t>Token</a:t>
            </a:r>
            <a:r>
              <a:rPr lang="fr-FR" sz="1600" dirty="0">
                <a:solidFill>
                  <a:srgbClr val="000000"/>
                </a:solidFill>
              </a:rPr>
              <a:t> Ring et ARCNET.</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74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84667" y="160867"/>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dirty="0"/>
              <a:t>Topologies du réseau</a:t>
            </a:r>
            <a:r>
              <a:rPr lang="en-US" dirty="0"/>
              <a:t/>
            </a:r>
            <a:br>
              <a:rPr lang="en-US" dirty="0"/>
            </a:br>
            <a:r>
              <a:rPr lang="fr-FR" sz="2400" dirty="0"/>
              <a:t> Accès avec gestion des conflits – CSMA/CD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06400" y="892704"/>
            <a:ext cx="8280400" cy="3393731"/>
          </a:xfrm>
        </p:spPr>
        <p:txBody>
          <a:bodyPr/>
          <a:lstStyle/>
          <a:p>
            <a:pPr marL="0" indent="0" algn="l"/>
            <a:r>
              <a:rPr lang="fr-FR" sz="1600" b="1" dirty="0" smtClean="0">
                <a:solidFill>
                  <a:srgbClr val="000000"/>
                </a:solidFill>
              </a:rPr>
              <a:t>CSMA/CD « </a:t>
            </a:r>
            <a:r>
              <a:rPr lang="en-US" sz="1600" b="1" dirty="0">
                <a:solidFill>
                  <a:srgbClr val="000000"/>
                </a:solidFill>
              </a:rPr>
              <a:t>Carrier Sense Multiple Access with Collision </a:t>
            </a:r>
            <a:r>
              <a:rPr lang="en-US" sz="1600" b="1" dirty="0" smtClean="0">
                <a:solidFill>
                  <a:srgbClr val="000000"/>
                </a:solidFill>
              </a:rPr>
              <a:t>Detection </a:t>
            </a:r>
            <a:endParaRPr lang="fr-FR" sz="1600" b="1" dirty="0">
              <a:solidFill>
                <a:srgbClr val="000000"/>
              </a:solidFill>
            </a:endParaRPr>
          </a:p>
          <a:p>
            <a:pPr marL="415985" lvl="1" indent="-342900" rtl="0">
              <a:buFont typeface="Arial" panose="020B0604020202020204" pitchFamily="34" charset="0"/>
              <a:buChar char="•"/>
            </a:pPr>
            <a:r>
              <a:rPr lang="fr-FR" sz="1600" dirty="0">
                <a:solidFill>
                  <a:srgbClr val="000000"/>
                </a:solidFill>
              </a:rPr>
              <a:t>Utilisé par les anciens réseaux locaux Ethernet.</a:t>
            </a:r>
          </a:p>
          <a:p>
            <a:pPr marL="415985" lvl="1" indent="-342900" rtl="0">
              <a:buFont typeface="Arial" panose="020B0604020202020204" pitchFamily="34" charset="0"/>
              <a:buChar char="•"/>
            </a:pPr>
            <a:r>
              <a:rPr lang="fr-FR" sz="1600" dirty="0">
                <a:solidFill>
                  <a:srgbClr val="000000"/>
                </a:solidFill>
              </a:rPr>
              <a:t>Fonctionne en mode semi-duplex où un seul appareil envoie ou reçoit à la fois.</a:t>
            </a:r>
          </a:p>
          <a:p>
            <a:pPr marL="415985" lvl="1" indent="-342900" rtl="0">
              <a:buFont typeface="Arial" panose="020B0604020202020204" pitchFamily="34" charset="0"/>
              <a:buChar char="•"/>
            </a:pPr>
            <a:r>
              <a:rPr lang="fr-FR" sz="1600" dirty="0">
                <a:solidFill>
                  <a:srgbClr val="000000"/>
                </a:solidFill>
              </a:rPr>
              <a:t>Le processus d'accès multiple avec écoute de porteuse et détection de collision (CSMA/CD) pour déterminer à quel moment un périphérique peut envoyer des données et ce qui doit se produire lorsque plusieurs périphériques envoient des données au même moment.</a:t>
            </a:r>
          </a:p>
          <a:p>
            <a:pPr marL="73085" lvl="1" indent="0">
              <a:buNone/>
            </a:pPr>
            <a:endParaRPr lang="en-US" sz="1600" dirty="0">
              <a:solidFill>
                <a:srgbClr val="000000"/>
              </a:solidFill>
            </a:endParaRPr>
          </a:p>
          <a:p>
            <a:pPr marL="73085" lvl="1" indent="0" rtl="0">
              <a:buNone/>
            </a:pPr>
            <a:r>
              <a:rPr lang="fr-FR" sz="1600" b="1" dirty="0">
                <a:solidFill>
                  <a:srgbClr val="000000"/>
                </a:solidFill>
              </a:rPr>
              <a:t>Processus de détection des collisions CSMA/CD</a:t>
            </a:r>
            <a:r>
              <a:rPr lang="fr-FR" sz="1600" dirty="0">
                <a:solidFill>
                  <a:srgbClr val="000000"/>
                </a:solidFill>
              </a:rPr>
              <a:t>:</a:t>
            </a:r>
          </a:p>
          <a:p>
            <a:pPr marL="489010" lvl="2" indent="-342900" rtl="0">
              <a:buFont typeface="Arial" panose="020B0604020202020204" pitchFamily="34" charset="0"/>
              <a:buChar char="•"/>
            </a:pPr>
            <a:r>
              <a:rPr lang="fr-FR" sz="1600" dirty="0">
                <a:solidFill>
                  <a:srgbClr val="000000"/>
                </a:solidFill>
              </a:rPr>
              <a:t>Les périphériques qui transmettent simultanément entraîneront une collision de signal sur le support partagé.</a:t>
            </a:r>
          </a:p>
          <a:p>
            <a:pPr marL="489010" lvl="2" indent="-342900" rtl="0">
              <a:buFont typeface="Arial" panose="020B0604020202020204" pitchFamily="34" charset="0"/>
              <a:buChar char="•"/>
            </a:pPr>
            <a:r>
              <a:rPr lang="fr-FR" sz="1600" dirty="0">
                <a:solidFill>
                  <a:srgbClr val="000000"/>
                </a:solidFill>
              </a:rPr>
              <a:t>Les périphériques détectent la collision.</a:t>
            </a:r>
          </a:p>
          <a:p>
            <a:pPr marL="489010" lvl="2" indent="-342900" rtl="0">
              <a:buFont typeface="Arial" panose="020B0604020202020204" pitchFamily="34" charset="0"/>
              <a:buChar char="•"/>
            </a:pPr>
            <a:r>
              <a:rPr lang="fr-FR" sz="1600" dirty="0">
                <a:solidFill>
                  <a:srgbClr val="000000"/>
                </a:solidFill>
              </a:rPr>
              <a:t>Chaque périphérique qui transmet des données tient compte du temps dont il a besoin pour la transmission.</a:t>
            </a:r>
          </a:p>
          <a:p>
            <a:pPr marL="146110" lvl="2" indent="0">
              <a:buNone/>
            </a:pPr>
            <a:endParaRPr lang="en-US" dirty="0">
              <a:solidFill>
                <a:srgbClr val="000000"/>
              </a:solidFill>
            </a:endParaRP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1549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8166C4A-518E-4846-A274-363AAE5FF01D}"/>
              </a:ext>
            </a:extLst>
          </p:cNvPr>
          <p:cNvSpPr txBox="1">
            <a:spLocks/>
          </p:cNvSpPr>
          <p:nvPr/>
        </p:nvSpPr>
        <p:spPr bwMode="auto">
          <a:xfrm>
            <a:off x="76200" y="160867"/>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a:solidFill>
                  <a:srgbClr val="004C69"/>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dirty="0"/>
              <a:t>Topologies du réseau</a:t>
            </a:r>
            <a:r>
              <a:rPr lang="en-US" dirty="0"/>
              <a:t/>
            </a:r>
            <a:br>
              <a:rPr lang="en-US" dirty="0"/>
            </a:br>
            <a:r>
              <a:rPr lang="fr-FR" sz="2400" dirty="0"/>
              <a:t> Accès avec gestion des conflits – CSMA/CD</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891116"/>
            <a:ext cx="8280400" cy="3073400"/>
          </a:xfrm>
        </p:spPr>
        <p:txBody>
          <a:bodyPr/>
          <a:lstStyle/>
          <a:p>
            <a:pPr marL="0" indent="0" algn="l"/>
            <a:r>
              <a:rPr lang="fr-FR" sz="1600" b="1" dirty="0" smtClean="0">
                <a:solidFill>
                  <a:srgbClr val="000000"/>
                </a:solidFill>
              </a:rPr>
              <a:t>CSMA/CA « </a:t>
            </a:r>
            <a:r>
              <a:rPr lang="en-US" sz="1600" b="1" dirty="0">
                <a:solidFill>
                  <a:srgbClr val="000000"/>
                </a:solidFill>
              </a:rPr>
              <a:t>Carrier Sense Multiple Access with Collision </a:t>
            </a:r>
            <a:r>
              <a:rPr lang="en-US" sz="1600" b="1" dirty="0" smtClean="0">
                <a:solidFill>
                  <a:srgbClr val="000000"/>
                </a:solidFill>
              </a:rPr>
              <a:t>Avoidance”</a:t>
            </a:r>
            <a:endParaRPr lang="fr-FR" sz="1600" b="1" dirty="0">
              <a:solidFill>
                <a:srgbClr val="000000"/>
              </a:solidFill>
            </a:endParaRPr>
          </a:p>
          <a:p>
            <a:pPr marL="415985" lvl="1" indent="-342900" rtl="0">
              <a:buFont typeface="Arial" panose="020B0604020202020204" pitchFamily="34" charset="0"/>
              <a:buChar char="•"/>
            </a:pPr>
            <a:r>
              <a:rPr lang="fr-FR" sz="1600" dirty="0">
                <a:solidFill>
                  <a:srgbClr val="000000"/>
                </a:solidFill>
              </a:rPr>
              <a:t>Utilisé par les WLAN IEEE 802.11.</a:t>
            </a:r>
          </a:p>
          <a:p>
            <a:pPr marL="415985" lvl="1" indent="-342900" rtl="0">
              <a:buFont typeface="Arial" panose="020B0604020202020204" pitchFamily="34" charset="0"/>
              <a:buChar char="•"/>
            </a:pPr>
            <a:r>
              <a:rPr lang="fr-FR" sz="1600" dirty="0">
                <a:solidFill>
                  <a:srgbClr val="000000"/>
                </a:solidFill>
              </a:rPr>
              <a:t>Fonctionne en mode semi-duplex où un seul appareil envoie ou reçoit à la fois.</a:t>
            </a:r>
          </a:p>
          <a:p>
            <a:pPr marL="415985" lvl="1" indent="-342900" rtl="0">
              <a:buFont typeface="Arial" panose="020B0604020202020204" pitchFamily="34" charset="0"/>
              <a:buChar char="•"/>
            </a:pPr>
            <a:r>
              <a:rPr lang="fr-FR" sz="1600" dirty="0">
                <a:solidFill>
                  <a:srgbClr val="000000"/>
                </a:solidFill>
              </a:rPr>
              <a:t>le processus CSMA/CA (Accès multiple avec écoute de porteuse et prévention des collisions) pour déterminer à quel moment un périphérique peut envoyer des données et ce qui doit se produire lorsque plusieurs périphériques envoient des données au même moment.</a:t>
            </a:r>
          </a:p>
          <a:p>
            <a:pPr marL="73085" lvl="1" indent="0">
              <a:buNone/>
            </a:pPr>
            <a:endParaRPr lang="en-US" sz="1600" dirty="0">
              <a:solidFill>
                <a:srgbClr val="000000"/>
              </a:solidFill>
            </a:endParaRPr>
          </a:p>
          <a:p>
            <a:pPr marL="0" lvl="1" indent="0" defTabSz="457105" rtl="0" fontAlgn="auto">
              <a:lnSpc>
                <a:spcPct val="100000"/>
              </a:lnSpc>
              <a:spcBef>
                <a:spcPct val="20000"/>
              </a:spcBef>
              <a:spcAft>
                <a:spcPts val="0"/>
              </a:spcAft>
              <a:buClrTx/>
              <a:buNone/>
            </a:pPr>
            <a:r>
              <a:rPr lang="fr-FR" sz="1600" b="1" dirty="0">
                <a:solidFill>
                  <a:srgbClr val="000000"/>
                </a:solidFill>
              </a:rPr>
              <a:t>Processus de prévention des collisions CSMA/CA</a:t>
            </a:r>
            <a:r>
              <a:rPr lang="fr-FR" sz="1600" dirty="0">
                <a:solidFill>
                  <a:srgbClr val="000000"/>
                </a:solidFill>
              </a:rPr>
              <a:t>:</a:t>
            </a:r>
          </a:p>
          <a:p>
            <a:pPr marL="415985" lvl="1" indent="-342900" rtl="0">
              <a:buFont typeface="Arial" panose="020B0604020202020204" pitchFamily="34" charset="0"/>
              <a:buChar char="•"/>
            </a:pPr>
            <a:r>
              <a:rPr lang="fr-FR" sz="1600" dirty="0">
                <a:solidFill>
                  <a:srgbClr val="000000"/>
                </a:solidFill>
              </a:rPr>
              <a:t>Lors de la transmission, les périphériques incluent également la durée nécessaire pour la transmission.</a:t>
            </a:r>
          </a:p>
          <a:p>
            <a:pPr marL="415985" lvl="1" indent="-342900" rtl="0">
              <a:buFont typeface="Arial" panose="020B0604020202020204" pitchFamily="34" charset="0"/>
              <a:buChar char="•"/>
            </a:pPr>
            <a:r>
              <a:rPr lang="fr-FR" sz="1600" dirty="0">
                <a:solidFill>
                  <a:srgbClr val="000000"/>
                </a:solidFill>
              </a:rPr>
              <a:t>Les autres périphériques sur le support partagé reçoivent les informations de la durée du temps et savent combien de temps le support sera indisponible.</a:t>
            </a:r>
          </a:p>
          <a:p>
            <a:pPr marL="489010" lvl="2" indent="-342900">
              <a:buFont typeface="Arial" panose="020B0604020202020204" pitchFamily="34" charset="0"/>
              <a:buChar char="•"/>
            </a:pPr>
            <a:endParaRPr lang="en-US" dirty="0">
              <a:solidFill>
                <a:srgbClr val="000000"/>
              </a:solidFill>
            </a:endParaRP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88040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492" y="1923626"/>
            <a:ext cx="7848344" cy="929640"/>
          </a:xfrm>
        </p:spPr>
        <p:txBody>
          <a:bodyPr/>
          <a:lstStyle/>
          <a:p>
            <a:pPr rtl="0"/>
            <a:r>
              <a:rPr lang="fr-FR" dirty="0">
                <a:solidFill>
                  <a:schemeClr val="accent5">
                    <a:lumMod val="40000"/>
                    <a:lumOff val="60000"/>
                  </a:schemeClr>
                </a:solidFill>
              </a:rPr>
              <a:t>6.3 La trame de liaison de données</a:t>
            </a:r>
          </a:p>
        </p:txBody>
      </p:sp>
    </p:spTree>
    <p:custDataLst>
      <p:tags r:id="rId1"/>
    </p:custDataLst>
    <p:extLst>
      <p:ext uri="{BB962C8B-B14F-4D97-AF65-F5344CB8AC3E}">
        <p14:creationId xmlns:p14="http://schemas.microsoft.com/office/powerpoint/2010/main" val="3116498594"/>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r>
              <a:rPr lang="en-US" dirty="0"/>
              <a:t/>
            </a:r>
            <a:br>
              <a:rPr lang="en-US" dirty="0"/>
            </a:br>
            <a:r>
              <a:rPr lang="fr-FR" sz="2400"/>
              <a:t>Composants physiques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fr-FR">
                <a:solidFill>
                  <a:srgbClr val="000000"/>
                </a:solidFill>
              </a:rPr>
              <a:t>Les normes de couche physique couvrent trois domaines fonctionnels:</a:t>
            </a:r>
          </a:p>
          <a:p>
            <a:pPr marL="415985" lvl="1" indent="-342900" rtl="0">
              <a:buFont typeface="Arial" panose="020B0604020202020204" pitchFamily="34" charset="0"/>
              <a:buChar char="•"/>
            </a:pPr>
            <a:r>
              <a:rPr lang="fr-FR">
                <a:solidFill>
                  <a:srgbClr val="000000"/>
                </a:solidFill>
              </a:rPr>
              <a:t>Composants physiques</a:t>
            </a:r>
          </a:p>
          <a:p>
            <a:pPr marL="415985" lvl="1" indent="-342900" rtl="0">
              <a:buFont typeface="Arial" panose="020B0604020202020204" pitchFamily="34" charset="0"/>
              <a:buChar char="•"/>
            </a:pPr>
            <a:r>
              <a:rPr lang="fr-FR">
                <a:solidFill>
                  <a:srgbClr val="000000"/>
                </a:solidFill>
              </a:rPr>
              <a:t>Codage</a:t>
            </a:r>
          </a:p>
          <a:p>
            <a:pPr marL="415985" lvl="1" indent="-342900" rtl="0">
              <a:buFont typeface="Arial" panose="020B0604020202020204" pitchFamily="34" charset="0"/>
              <a:buChar char="•"/>
            </a:pPr>
            <a:r>
              <a:rPr lang="fr-FR">
                <a:solidFill>
                  <a:srgbClr val="000000"/>
                </a:solidFill>
              </a:rPr>
              <a:t>Signalisation</a:t>
            </a:r>
          </a:p>
          <a:p>
            <a:pPr marL="415985" lvl="1" indent="-342900">
              <a:buFont typeface="Arial" panose="020B0604020202020204" pitchFamily="34" charset="0"/>
              <a:buChar char="•"/>
            </a:pPr>
            <a:endParaRPr lang="en-US" dirty="0">
              <a:solidFill>
                <a:srgbClr val="000000"/>
              </a:solidFill>
            </a:endParaRPr>
          </a:p>
          <a:p>
            <a:pPr marL="0" indent="0" algn="l" rtl="0"/>
            <a:r>
              <a:rPr lang="fr-FR">
                <a:solidFill>
                  <a:srgbClr val="000000"/>
                </a:solidFill>
              </a:rPr>
              <a:t>Les composants physiques sont les dispositifs matériels, les supports et autres connecteurs qui transmettent les signaux qui représentent les bits.</a:t>
            </a:r>
          </a:p>
          <a:p>
            <a:pPr marL="415985" lvl="1" indent="-342900" rtl="0">
              <a:buFont typeface="Arial" panose="020B0604020202020204" pitchFamily="34" charset="0"/>
              <a:buChar char="•"/>
            </a:pPr>
            <a:r>
              <a:rPr lang="fr-FR">
                <a:solidFill>
                  <a:srgbClr val="000000"/>
                </a:solidFill>
              </a:rPr>
              <a:t>Les composants matériels, tels que les cartes réseau, les interfaces et les connecteurs, les matériaux et les conceptions de câble, sont tous spécifiés dans des normes associées à la couche physique.</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3133" y="220133"/>
            <a:ext cx="8345488" cy="731837"/>
          </a:xfrm>
        </p:spPr>
        <p:txBody>
          <a:bodyPr/>
          <a:lstStyle/>
          <a:p>
            <a:pPr rtl="0"/>
            <a:r>
              <a:rPr lang="fr-FR" sz="1600" dirty="0"/>
              <a:t>Trame de liaison de données </a:t>
            </a:r>
            <a:r>
              <a:rPr lang="en-US" dirty="0"/>
              <a:t/>
            </a:r>
            <a:br>
              <a:rPr lang="en-US" dirty="0"/>
            </a:br>
            <a:r>
              <a:rPr lang="fr-FR" sz="2400" dirty="0"/>
              <a:t> </a:t>
            </a:r>
            <a:r>
              <a:rPr lang="fr-FR" sz="2400" dirty="0" smtClean="0"/>
              <a:t/>
            </a:r>
            <a:br>
              <a:rPr lang="fr-FR" sz="2400" dirty="0" smtClean="0"/>
            </a:br>
            <a:r>
              <a:rPr lang="fr-FR" sz="2400" dirty="0" smtClean="0"/>
              <a:t>La </a:t>
            </a:r>
            <a:r>
              <a:rPr lang="fr-FR" sz="2400" dirty="0"/>
              <a:t>Trame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1063178"/>
            <a:ext cx="8280057" cy="3505566"/>
          </a:xfrm>
        </p:spPr>
        <p:txBody>
          <a:bodyPr/>
          <a:lstStyle/>
          <a:p>
            <a:pPr marL="0" indent="0" algn="l" rtl="0"/>
            <a:r>
              <a:rPr lang="fr-FR" sz="1600" dirty="0">
                <a:solidFill>
                  <a:srgbClr val="000000"/>
                </a:solidFill>
              </a:rPr>
              <a:t>Tous les protocoles de couche liaison de données encapsulent l'unité de données dans l'en-tête et dans la queue de bande pour former une trame.</a:t>
            </a:r>
          </a:p>
          <a:p>
            <a:pPr marL="0" indent="0" algn="l" rtl="0"/>
            <a:r>
              <a:rPr lang="fr-FR" sz="1600" dirty="0">
                <a:solidFill>
                  <a:srgbClr val="000000"/>
                </a:solidFill>
              </a:rPr>
              <a:t>La trame de liaison de données comprend trois éléments de base :</a:t>
            </a:r>
          </a:p>
          <a:p>
            <a:pPr marL="415985" lvl="1" indent="-342900" rtl="0">
              <a:buFont typeface="Arial" panose="020B0604020202020204" pitchFamily="34" charset="0"/>
              <a:buChar char="•"/>
            </a:pPr>
            <a:r>
              <a:rPr lang="fr-FR" sz="1600" dirty="0">
                <a:solidFill>
                  <a:srgbClr val="000000"/>
                </a:solidFill>
              </a:rPr>
              <a:t>En-tête</a:t>
            </a:r>
          </a:p>
          <a:p>
            <a:pPr marL="415985" lvl="1" indent="-342900" rtl="0">
              <a:buFont typeface="Arial" panose="020B0604020202020204" pitchFamily="34" charset="0"/>
              <a:buChar char="•"/>
            </a:pPr>
            <a:r>
              <a:rPr lang="fr-FR" sz="1600" dirty="0">
                <a:solidFill>
                  <a:srgbClr val="000000"/>
                </a:solidFill>
              </a:rPr>
              <a:t>Données</a:t>
            </a:r>
          </a:p>
          <a:p>
            <a:pPr marL="415985" lvl="1" indent="-342900" rtl="0">
              <a:buFont typeface="Arial" panose="020B0604020202020204" pitchFamily="34" charset="0"/>
              <a:buChar char="•"/>
            </a:pPr>
            <a:r>
              <a:rPr lang="fr-FR" sz="1600" dirty="0">
                <a:solidFill>
                  <a:srgbClr val="000000"/>
                </a:solidFill>
              </a:rPr>
              <a:t>Queue de bande</a:t>
            </a:r>
          </a:p>
          <a:p>
            <a:pPr marL="0" lvl="1" indent="0" defTabSz="457105" rtl="0" fontAlgn="auto">
              <a:lnSpc>
                <a:spcPct val="100000"/>
              </a:lnSpc>
              <a:spcBef>
                <a:spcPct val="20000"/>
              </a:spcBef>
              <a:spcAft>
                <a:spcPts val="0"/>
              </a:spcAft>
              <a:buClrTx/>
              <a:buNone/>
            </a:pPr>
            <a:r>
              <a:rPr lang="fr-FR" sz="1600" dirty="0">
                <a:solidFill>
                  <a:srgbClr val="000000"/>
                </a:solidFill>
              </a:rPr>
              <a:t>Les champs de l'en-tête et de la queue de bande varient en fonction du protocole de couche liaison de données.</a:t>
            </a:r>
          </a:p>
          <a:p>
            <a:pPr marL="0" lvl="1" indent="0" defTabSz="457105" fontAlgn="auto">
              <a:lnSpc>
                <a:spcPct val="100000"/>
              </a:lnSpc>
              <a:spcBef>
                <a:spcPct val="20000"/>
              </a:spcBef>
              <a:spcAft>
                <a:spcPts val="0"/>
              </a:spcAft>
              <a:buClrTx/>
              <a:buNone/>
            </a:pPr>
            <a:endParaRPr lang="en-US" sz="1600" dirty="0">
              <a:solidFill>
                <a:srgbClr val="000000"/>
              </a:solidFill>
            </a:endParaRPr>
          </a:p>
          <a:p>
            <a:pPr marL="0" lvl="1" indent="0" defTabSz="457105" rtl="0" fontAlgn="auto">
              <a:lnSpc>
                <a:spcPct val="100000"/>
              </a:lnSpc>
              <a:spcBef>
                <a:spcPct val="20000"/>
              </a:spcBef>
              <a:spcAft>
                <a:spcPts val="0"/>
              </a:spcAft>
              <a:buClrTx/>
              <a:buNone/>
            </a:pPr>
            <a:r>
              <a:rPr lang="fr-FR" sz="1600" dirty="0">
                <a:solidFill>
                  <a:srgbClr val="000000"/>
                </a:solidFill>
              </a:rPr>
              <a:t>la quantité d'informations de contrôle requises dans la trame varie pour répondre aux exigences du contrôle d'accès du support et de la topologie logique.</a:t>
            </a:r>
          </a:p>
        </p:txBody>
      </p:sp>
    </p:spTree>
    <p:extLst>
      <p:ext uri="{BB962C8B-B14F-4D97-AF65-F5344CB8AC3E}">
        <p14:creationId xmlns:p14="http://schemas.microsoft.com/office/powerpoint/2010/main" val="99546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Trame de liaison de données </a:t>
            </a:r>
            <a:r>
              <a:rPr lang="en-US" dirty="0"/>
              <a:t/>
            </a:r>
            <a:br>
              <a:rPr lang="en-US" dirty="0"/>
            </a:br>
            <a:r>
              <a:rPr lang="fr-FR" sz="2400"/>
              <a:t> champs de trame</a:t>
            </a:r>
          </a:p>
        </p:txBody>
      </p:sp>
      <p:graphicFrame>
        <p:nvGraphicFramePr>
          <p:cNvPr id="6" name="Content Placeholder 6">
            <a:extLst>
              <a:ext uri="{FF2B5EF4-FFF2-40B4-BE49-F238E27FC236}">
                <a16:creationId xmlns:a16="http://schemas.microsoft.com/office/drawing/2014/main" id="{D7B87715-3E1C-4D1E-9428-D7A3628B1901}"/>
              </a:ext>
            </a:extLst>
          </p:cNvPr>
          <p:cNvGraphicFramePr>
            <a:graphicFrameLocks/>
          </p:cNvGraphicFramePr>
          <p:nvPr>
            <p:extLst/>
          </p:nvPr>
        </p:nvGraphicFramePr>
        <p:xfrm>
          <a:off x="474662" y="2749860"/>
          <a:ext cx="8237366" cy="1828491"/>
        </p:xfrm>
        <a:graphic>
          <a:graphicData uri="http://schemas.openxmlformats.org/drawingml/2006/table">
            <a:tbl>
              <a:tblPr firstRow="1" bandRow="1">
                <a:tableStyleId>{5C22544A-7EE6-4342-B048-85BDC9FD1C3A}</a:tableStyleId>
              </a:tblPr>
              <a:tblGrid>
                <a:gridCol w="2501847">
                  <a:extLst>
                    <a:ext uri="{9D8B030D-6E8A-4147-A177-3AD203B41FA5}">
                      <a16:colId xmlns:a16="http://schemas.microsoft.com/office/drawing/2014/main" val="3729139006"/>
                    </a:ext>
                  </a:extLst>
                </a:gridCol>
                <a:gridCol w="5735519">
                  <a:extLst>
                    <a:ext uri="{9D8B030D-6E8A-4147-A177-3AD203B41FA5}">
                      <a16:colId xmlns:a16="http://schemas.microsoft.com/office/drawing/2014/main" val="1988913492"/>
                    </a:ext>
                  </a:extLst>
                </a:gridCol>
              </a:tblGrid>
              <a:tr h="0">
                <a:tc>
                  <a:txBody>
                    <a:bodyPr/>
                    <a:lstStyle/>
                    <a:p>
                      <a:pPr rtl="0"/>
                      <a:r>
                        <a:rPr lang="fr-FR" sz="1100"/>
                        <a:t>Champ</a:t>
                      </a:r>
                    </a:p>
                  </a:txBody>
                  <a:tcPr/>
                </a:tc>
                <a:tc>
                  <a:txBody>
                    <a:bodyPr/>
                    <a:lstStyle/>
                    <a:p>
                      <a:pPr rtl="0"/>
                      <a:r>
                        <a:rPr lang="fr-FR" sz="1100"/>
                        <a:t>Description</a:t>
                      </a:r>
                    </a:p>
                  </a:txBody>
                  <a:tcPr/>
                </a:tc>
                <a:extLst>
                  <a:ext uri="{0D108BD9-81ED-4DB2-BD59-A6C34878D82A}">
                    <a16:rowId xmlns:a16="http://schemas.microsoft.com/office/drawing/2014/main" val="2583676789"/>
                  </a:ext>
                </a:extLst>
              </a:tr>
              <a:tr h="0">
                <a:tc>
                  <a:txBody>
                    <a:bodyPr/>
                    <a:lstStyle/>
                    <a:p>
                      <a:pPr rtl="0"/>
                      <a:r>
                        <a:rPr lang="fr-FR" sz="1100">
                          <a:solidFill>
                            <a:srgbClr val="000000"/>
                          </a:solidFill>
                        </a:rPr>
                        <a:t>Début et fin du trame</a:t>
                      </a:r>
                    </a:p>
                  </a:txBody>
                  <a:tcPr/>
                </a:tc>
                <a:tc>
                  <a:txBody>
                    <a:bodyPr/>
                    <a:lstStyle/>
                    <a:p>
                      <a:pPr rtl="0"/>
                      <a:r>
                        <a:rPr lang="fr-FR" sz="1100">
                          <a:solidFill>
                            <a:srgbClr val="000000"/>
                          </a:solidFill>
                        </a:rPr>
                        <a:t>Identifie le début et la fin du trame</a:t>
                      </a:r>
                    </a:p>
                  </a:txBody>
                  <a:tcPr/>
                </a:tc>
                <a:extLst>
                  <a:ext uri="{0D108BD9-81ED-4DB2-BD59-A6C34878D82A}">
                    <a16:rowId xmlns:a16="http://schemas.microsoft.com/office/drawing/2014/main" val="3849654457"/>
                  </a:ext>
                </a:extLst>
              </a:tr>
              <a:tr h="170900">
                <a:tc>
                  <a:txBody>
                    <a:bodyPr/>
                    <a:lstStyle/>
                    <a:p>
                      <a:pPr rtl="0"/>
                      <a:r>
                        <a:rPr lang="fr-FR" sz="1100">
                          <a:solidFill>
                            <a:srgbClr val="000000"/>
                          </a:solidFill>
                        </a:rPr>
                        <a:t>Adressage</a:t>
                      </a:r>
                    </a:p>
                  </a:txBody>
                  <a:tcPr/>
                </a:tc>
                <a:tc>
                  <a:txBody>
                    <a:bodyPr/>
                    <a:lstStyle/>
                    <a:p>
                      <a:pPr rtl="0"/>
                      <a:r>
                        <a:rPr lang="fr-FR" sz="1100">
                          <a:solidFill>
                            <a:srgbClr val="000000"/>
                          </a:solidFill>
                        </a:rPr>
                        <a:t>Indique les nœuds source et destination</a:t>
                      </a:r>
                    </a:p>
                  </a:txBody>
                  <a:tcPr/>
                </a:tc>
                <a:extLst>
                  <a:ext uri="{0D108BD9-81ED-4DB2-BD59-A6C34878D82A}">
                    <a16:rowId xmlns:a16="http://schemas.microsoft.com/office/drawing/2014/main" val="235735172"/>
                  </a:ext>
                </a:extLst>
              </a:tr>
              <a:tr h="201380">
                <a:tc>
                  <a:txBody>
                    <a:bodyPr/>
                    <a:lstStyle/>
                    <a:p>
                      <a:pPr rtl="0"/>
                      <a:r>
                        <a:rPr lang="fr-FR" sz="1100">
                          <a:solidFill>
                            <a:srgbClr val="000000"/>
                          </a:solidFill>
                        </a:rPr>
                        <a:t>Type</a:t>
                      </a:r>
                    </a:p>
                  </a:txBody>
                  <a:tcPr/>
                </a:tc>
                <a:tc>
                  <a:txBody>
                    <a:bodyPr/>
                    <a:lstStyle/>
                    <a:p>
                      <a:pPr rtl="0"/>
                      <a:r>
                        <a:rPr lang="fr-FR" sz="1100">
                          <a:solidFill>
                            <a:srgbClr val="000000"/>
                          </a:solidFill>
                        </a:rPr>
                        <a:t>Identifie le protocole encapsulé de couche 3</a:t>
                      </a:r>
                    </a:p>
                  </a:txBody>
                  <a:tcPr/>
                </a:tc>
                <a:extLst>
                  <a:ext uri="{0D108BD9-81ED-4DB2-BD59-A6C34878D82A}">
                    <a16:rowId xmlns:a16="http://schemas.microsoft.com/office/drawing/2014/main" val="354468046"/>
                  </a:ext>
                </a:extLst>
              </a:tr>
              <a:tr h="174195">
                <a:tc>
                  <a:txBody>
                    <a:bodyPr/>
                    <a:lstStyle/>
                    <a:p>
                      <a:pPr rtl="0"/>
                      <a:r>
                        <a:rPr lang="fr-FR" sz="1100">
                          <a:solidFill>
                            <a:srgbClr val="000000"/>
                          </a:solidFill>
                        </a:rPr>
                        <a:t>Contrôle</a:t>
                      </a:r>
                    </a:p>
                  </a:txBody>
                  <a:tcPr/>
                </a:tc>
                <a:tc>
                  <a:txBody>
                    <a:bodyPr/>
                    <a:lstStyle/>
                    <a:p>
                      <a:pPr rtl="0"/>
                      <a:r>
                        <a:rPr lang="fr-FR" sz="1100">
                          <a:solidFill>
                            <a:srgbClr val="000000"/>
                          </a:solidFill>
                        </a:rPr>
                        <a:t>Identifie les services de contrôle de flux </a:t>
                      </a:r>
                    </a:p>
                  </a:txBody>
                  <a:tcPr/>
                </a:tc>
                <a:extLst>
                  <a:ext uri="{0D108BD9-81ED-4DB2-BD59-A6C34878D82A}">
                    <a16:rowId xmlns:a16="http://schemas.microsoft.com/office/drawing/2014/main" val="1458107787"/>
                  </a:ext>
                </a:extLst>
              </a:tr>
              <a:tr h="274011">
                <a:tc>
                  <a:txBody>
                    <a:bodyPr/>
                    <a:lstStyle/>
                    <a:p>
                      <a:pPr rtl="0"/>
                      <a:r>
                        <a:rPr lang="fr-FR" sz="1100">
                          <a:solidFill>
                            <a:srgbClr val="000000"/>
                          </a:solidFill>
                        </a:rPr>
                        <a:t>Données</a:t>
                      </a:r>
                    </a:p>
                  </a:txBody>
                  <a:tcPr/>
                </a:tc>
                <a:tc>
                  <a:txBody>
                    <a:bodyPr/>
                    <a:lstStyle/>
                    <a:p>
                      <a:pPr rtl="0"/>
                      <a:r>
                        <a:rPr lang="fr-FR" sz="1100">
                          <a:solidFill>
                            <a:srgbClr val="000000"/>
                          </a:solidFill>
                        </a:rPr>
                        <a:t>Contient la charge utile du trame</a:t>
                      </a:r>
                    </a:p>
                  </a:txBody>
                  <a:tcPr/>
                </a:tc>
                <a:extLst>
                  <a:ext uri="{0D108BD9-81ED-4DB2-BD59-A6C34878D82A}">
                    <a16:rowId xmlns:a16="http://schemas.microsoft.com/office/drawing/2014/main" val="2495454272"/>
                  </a:ext>
                </a:extLst>
              </a:tr>
              <a:tr h="185728">
                <a:tc>
                  <a:txBody>
                    <a:bodyPr/>
                    <a:lstStyle/>
                    <a:p>
                      <a:pPr rtl="0"/>
                      <a:r>
                        <a:rPr lang="fr-FR" sz="1100">
                          <a:solidFill>
                            <a:srgbClr val="000000"/>
                          </a:solidFill>
                        </a:rPr>
                        <a:t>Détection des erreurs</a:t>
                      </a:r>
                    </a:p>
                  </a:txBody>
                  <a:tcPr/>
                </a:tc>
                <a:tc>
                  <a:txBody>
                    <a:bodyPr/>
                    <a:lstStyle/>
                    <a:p>
                      <a:pPr rtl="0"/>
                      <a:r>
                        <a:rPr lang="fr-FR" sz="1100">
                          <a:solidFill>
                            <a:srgbClr val="000000"/>
                          </a:solidFill>
                        </a:rPr>
                        <a:t>est utilisé pour déterminer les erreurs de transmission</a:t>
                      </a:r>
                    </a:p>
                  </a:txBody>
                  <a:tcPr/>
                </a:tc>
                <a:extLst>
                  <a:ext uri="{0D108BD9-81ED-4DB2-BD59-A6C34878D82A}">
                    <a16:rowId xmlns:a16="http://schemas.microsoft.com/office/drawing/2014/main" val="256317317"/>
                  </a:ext>
                </a:extLst>
              </a:tr>
            </a:tbl>
          </a:graphicData>
        </a:graphic>
      </p:graphicFrame>
      <p:pic>
        <p:nvPicPr>
          <p:cNvPr id="5" name="Picture 4">
            <a:extLst>
              <a:ext uri="{FF2B5EF4-FFF2-40B4-BE49-F238E27FC236}">
                <a16:creationId xmlns:a16="http://schemas.microsoft.com/office/drawing/2014/main" id="{698841DA-AE58-B547-A619-19487295985D}"/>
              </a:ext>
            </a:extLst>
          </p:cNvPr>
          <p:cNvPicPr>
            <a:picLocks noChangeAspect="1"/>
          </p:cNvPicPr>
          <p:nvPr/>
        </p:nvPicPr>
        <p:blipFill>
          <a:blip r:embed="rId3"/>
          <a:stretch>
            <a:fillRect/>
          </a:stretch>
        </p:blipFill>
        <p:spPr>
          <a:xfrm>
            <a:off x="1621925" y="565149"/>
            <a:ext cx="5524833" cy="2012184"/>
          </a:xfrm>
          <a:prstGeom prst="rect">
            <a:avLst/>
          </a:prstGeom>
        </p:spPr>
      </p:pic>
    </p:spTree>
    <p:extLst>
      <p:ext uri="{BB962C8B-B14F-4D97-AF65-F5344CB8AC3E}">
        <p14:creationId xmlns:p14="http://schemas.microsoft.com/office/powerpoint/2010/main" val="285899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27000" y="127000"/>
            <a:ext cx="8345488" cy="731837"/>
          </a:xfrm>
        </p:spPr>
        <p:txBody>
          <a:bodyPr/>
          <a:lstStyle/>
          <a:p>
            <a:pPr rtl="0"/>
            <a:r>
              <a:rPr lang="fr-FR" sz="1600" dirty="0"/>
              <a:t>La trame liaison de données</a:t>
            </a:r>
            <a:r>
              <a:rPr lang="en-US" dirty="0"/>
              <a:t/>
            </a:r>
            <a:br>
              <a:rPr lang="en-US" dirty="0"/>
            </a:br>
            <a:r>
              <a:rPr lang="fr-FR" sz="2400" dirty="0"/>
              <a:t>les adresses de couche </a:t>
            </a:r>
            <a:r>
              <a:rPr lang="fr-FR" sz="2400" dirty="0" smtClean="0"/>
              <a:t>2 </a:t>
            </a:r>
            <a:r>
              <a:rPr lang="fr-FR" sz="2400" b="1" dirty="0" smtClean="0">
                <a:solidFill>
                  <a:srgbClr val="FF0000"/>
                </a:solidFill>
              </a:rPr>
              <a:t>(vérifier MAC de votre PC)</a:t>
            </a:r>
            <a:endParaRPr lang="fr-FR" sz="2400" b="1" dirty="0">
              <a:solidFill>
                <a:srgbClr val="FF0000"/>
              </a:solidFill>
            </a:endParaRP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1247000"/>
          </a:xfrm>
        </p:spPr>
        <p:txBody>
          <a:bodyPr/>
          <a:lstStyle/>
          <a:p>
            <a:pPr marL="342900" indent="-342900" algn="l" rtl="0">
              <a:buFont typeface="Arial" panose="020B0604020202020204" pitchFamily="34" charset="0"/>
              <a:buChar char="•"/>
            </a:pPr>
            <a:r>
              <a:rPr lang="fr-FR" sz="1600">
                <a:solidFill>
                  <a:srgbClr val="000000"/>
                </a:solidFill>
              </a:rPr>
              <a:t>Également appelé adresse physique.</a:t>
            </a:r>
          </a:p>
          <a:p>
            <a:pPr marL="342900" indent="-342900" algn="l" rtl="0">
              <a:buFont typeface="Arial" panose="020B0604020202020204" pitchFamily="34" charset="0"/>
              <a:buChar char="•"/>
            </a:pPr>
            <a:r>
              <a:rPr lang="fr-FR" sz="1600">
                <a:solidFill>
                  <a:srgbClr val="000000"/>
                </a:solidFill>
              </a:rPr>
              <a:t>Contenue dans l'en-tête du trame.</a:t>
            </a:r>
          </a:p>
          <a:p>
            <a:pPr marL="342900" indent="-342900" algn="l" rtl="0">
              <a:buFont typeface="Arial" panose="020B0604020202020204" pitchFamily="34" charset="0"/>
              <a:buChar char="•"/>
            </a:pPr>
            <a:r>
              <a:rPr lang="fr-FR" sz="1600">
                <a:solidFill>
                  <a:srgbClr val="000000"/>
                </a:solidFill>
              </a:rPr>
              <a:t>Utilisé uniquement pour la livraison locale d'un trame sur la liaison.</a:t>
            </a:r>
          </a:p>
          <a:p>
            <a:pPr marL="342900" indent="-342900" algn="l" rtl="0">
              <a:buFont typeface="Arial" panose="020B0604020202020204" pitchFamily="34" charset="0"/>
              <a:buChar char="•"/>
            </a:pPr>
            <a:r>
              <a:rPr lang="fr-FR" sz="1600">
                <a:solidFill>
                  <a:srgbClr val="000000"/>
                </a:solidFill>
              </a:rPr>
              <a:t>Mise à jour par chaque périphérique qui transmet la trame.</a:t>
            </a: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4C11CB4-FB7A-A44D-8693-5CADB4E74147}"/>
              </a:ext>
            </a:extLst>
          </p:cNvPr>
          <p:cNvPicPr>
            <a:picLocks noChangeAspect="1"/>
          </p:cNvPicPr>
          <p:nvPr/>
        </p:nvPicPr>
        <p:blipFill>
          <a:blip r:embed="rId3"/>
          <a:stretch>
            <a:fillRect/>
          </a:stretch>
        </p:blipFill>
        <p:spPr>
          <a:xfrm>
            <a:off x="2182644" y="2149311"/>
            <a:ext cx="4778709" cy="2296455"/>
          </a:xfrm>
          <a:prstGeom prst="rect">
            <a:avLst/>
          </a:prstGeom>
        </p:spPr>
      </p:pic>
    </p:spTree>
    <p:extLst>
      <p:ext uri="{BB962C8B-B14F-4D97-AF65-F5344CB8AC3E}">
        <p14:creationId xmlns:p14="http://schemas.microsoft.com/office/powerpoint/2010/main" val="39338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84666" y="118534"/>
            <a:ext cx="8345488" cy="731837"/>
          </a:xfrm>
        </p:spPr>
        <p:txBody>
          <a:bodyPr/>
          <a:lstStyle/>
          <a:p>
            <a:pPr rtl="0"/>
            <a:r>
              <a:rPr lang="fr-FR" sz="1600" dirty="0"/>
              <a:t>Trames de liaison de données</a:t>
            </a:r>
            <a:r>
              <a:rPr lang="en-US" dirty="0"/>
              <a:t/>
            </a:r>
            <a:br>
              <a:rPr lang="en-US" dirty="0"/>
            </a:br>
            <a:r>
              <a:rPr lang="fr-FR" sz="2400" dirty="0"/>
              <a:t>Trames de LAN et WAN</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fr-FR" dirty="0">
                <a:solidFill>
                  <a:srgbClr val="000000"/>
                </a:solidFill>
              </a:rPr>
              <a:t>La topologie logique et le support physique déterminent le protocole de liaison de données utilisé :</a:t>
            </a:r>
          </a:p>
          <a:p>
            <a:pPr marL="415985" lvl="1" indent="-342900" rtl="0">
              <a:buFont typeface="Arial" panose="020B0604020202020204" pitchFamily="34" charset="0"/>
              <a:buChar char="•"/>
            </a:pPr>
            <a:r>
              <a:rPr lang="fr-FR" sz="1600" dirty="0">
                <a:solidFill>
                  <a:srgbClr val="000000"/>
                </a:solidFill>
              </a:rPr>
              <a:t>Ethernet</a:t>
            </a:r>
          </a:p>
          <a:p>
            <a:pPr marL="415985" lvl="1" indent="-342900" rtl="0">
              <a:buFont typeface="Arial" panose="020B0604020202020204" pitchFamily="34" charset="0"/>
              <a:buChar char="•"/>
            </a:pPr>
            <a:r>
              <a:rPr lang="fr-FR" sz="1600" dirty="0">
                <a:solidFill>
                  <a:srgbClr val="000000"/>
                </a:solidFill>
              </a:rPr>
              <a:t>802.11 sans fil</a:t>
            </a:r>
          </a:p>
          <a:p>
            <a:pPr marL="415985" lvl="1" indent="-342900" rtl="0">
              <a:buFont typeface="Arial" panose="020B0604020202020204" pitchFamily="34" charset="0"/>
              <a:buChar char="•"/>
            </a:pPr>
            <a:r>
              <a:rPr lang="fr-FR" sz="1600" dirty="0">
                <a:solidFill>
                  <a:srgbClr val="000000"/>
                </a:solidFill>
              </a:rPr>
              <a:t>PPP (Point-to-Point Protocol)</a:t>
            </a:r>
          </a:p>
          <a:p>
            <a:pPr marL="415985" lvl="1" indent="-342900" rtl="0">
              <a:buFont typeface="Arial" panose="020B0604020202020204" pitchFamily="34" charset="0"/>
              <a:buChar char="•"/>
            </a:pPr>
            <a:r>
              <a:rPr lang="fr-FR" sz="1600" dirty="0">
                <a:solidFill>
                  <a:srgbClr val="000000"/>
                </a:solidFill>
              </a:rPr>
              <a:t>HDLC (High </a:t>
            </a:r>
            <a:r>
              <a:rPr lang="fr-FR" sz="1600" dirty="0" err="1">
                <a:solidFill>
                  <a:srgbClr val="000000"/>
                </a:solidFill>
              </a:rPr>
              <a:t>Level</a:t>
            </a:r>
            <a:r>
              <a:rPr lang="fr-FR" sz="1600" dirty="0">
                <a:solidFill>
                  <a:srgbClr val="000000"/>
                </a:solidFill>
              </a:rPr>
              <a:t> Data Link Control)</a:t>
            </a:r>
          </a:p>
          <a:p>
            <a:pPr marL="415985" lvl="1" indent="-342900" rtl="0">
              <a:buFont typeface="Arial" panose="020B0604020202020204" pitchFamily="34" charset="0"/>
              <a:buChar char="•"/>
            </a:pPr>
            <a:r>
              <a:rPr lang="fr-FR" sz="1600" dirty="0">
                <a:solidFill>
                  <a:srgbClr val="000000"/>
                </a:solidFill>
              </a:rPr>
              <a:t>Frame-Relay</a:t>
            </a:r>
          </a:p>
          <a:p>
            <a:pPr marL="0" indent="0" algn="l"/>
            <a:endParaRPr lang="en-US" dirty="0">
              <a:solidFill>
                <a:srgbClr val="000000"/>
              </a:solidFill>
            </a:endParaRPr>
          </a:p>
          <a:p>
            <a:pPr marL="0" indent="0" algn="l" rtl="0"/>
            <a:r>
              <a:rPr lang="fr-FR" dirty="0">
                <a:solidFill>
                  <a:srgbClr val="000000"/>
                </a:solidFill>
              </a:rPr>
              <a:t>Chaque protocole effectue un contrôle d'accès au support pour les topologies logiques spécifiées.</a:t>
            </a:r>
          </a:p>
          <a:p>
            <a:pPr marL="0" indent="0" algn="l"/>
            <a:endParaRPr lang="en-US" dirty="0">
              <a:solidFill>
                <a:srgbClr val="000000"/>
              </a:solidFill>
            </a:endParaRPr>
          </a:p>
          <a:p>
            <a:pPr marL="0" indent="0" algn="l"/>
            <a:endParaRPr lang="en-US"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3378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025" y="1899920"/>
            <a:ext cx="8280314" cy="970280"/>
          </a:xfrm>
        </p:spPr>
        <p:txBody>
          <a:bodyPr/>
          <a:lstStyle/>
          <a:p>
            <a:pPr rtl="0"/>
            <a:r>
              <a:rPr lang="fr-FR" dirty="0">
                <a:solidFill>
                  <a:schemeClr val="accent5">
                    <a:lumMod val="40000"/>
                    <a:lumOff val="60000"/>
                  </a:schemeClr>
                </a:solidFill>
              </a:rPr>
              <a:t>6.4 Module pratique et questionnaire</a:t>
            </a:r>
          </a:p>
        </p:txBody>
      </p:sp>
    </p:spTree>
    <p:custDataLst>
      <p:tags r:id="rId1"/>
    </p:custDataLst>
    <p:extLst>
      <p:ext uri="{BB962C8B-B14F-4D97-AF65-F5344CB8AC3E}">
        <p14:creationId xmlns:p14="http://schemas.microsoft.com/office/powerpoint/2010/main" val="788752419"/>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15887" indent="-285750" rtl="0">
              <a:spcBef>
                <a:spcPts val="0"/>
              </a:spcBef>
              <a:spcAft>
                <a:spcPts val="0"/>
              </a:spcAft>
              <a:buFont typeface="Arial" panose="020B0604020202020204" pitchFamily="34" charset="0"/>
              <a:buChar char="•"/>
            </a:pPr>
            <a:r>
              <a:rPr lang="fr-FR" sz="1400" dirty="0"/>
              <a:t>La couche liaison de données d'OSI modèle (couche 2) prépare les données du réseau pour le réseau physique. </a:t>
            </a:r>
          </a:p>
          <a:p>
            <a:pPr marL="115887" indent="-285750" rtl="0">
              <a:spcBef>
                <a:spcPts val="0"/>
              </a:spcBef>
              <a:spcAft>
                <a:spcPts val="0"/>
              </a:spcAft>
              <a:buFont typeface="Arial" panose="020B0604020202020204" pitchFamily="34" charset="0"/>
              <a:buChar char="•"/>
            </a:pPr>
            <a:r>
              <a:rPr lang="fr-FR" sz="1400" dirty="0"/>
              <a:t>La couche liaison de données est responsable des communications entre les cartes d'interface du réseau (NIC).</a:t>
            </a:r>
          </a:p>
          <a:p>
            <a:pPr marL="115887" indent="-285750" rtl="0">
              <a:spcBef>
                <a:spcPts val="0"/>
              </a:spcBef>
              <a:spcAft>
                <a:spcPts val="0"/>
              </a:spcAft>
              <a:buFont typeface="Arial" panose="020B0604020202020204" pitchFamily="34" charset="0"/>
              <a:buChar char="•"/>
            </a:pPr>
            <a:r>
              <a:rPr lang="fr-FR" sz="1400" dirty="0"/>
              <a:t>La couche liaison de données LAN/MAN IEEE 802 se comprend les deux sous-couches suivantes : LLC et MAC. </a:t>
            </a:r>
          </a:p>
          <a:p>
            <a:pPr marL="115887" indent="-285750" rtl="0">
              <a:spcBef>
                <a:spcPts val="0"/>
              </a:spcBef>
              <a:spcAft>
                <a:spcPts val="0"/>
              </a:spcAft>
              <a:buFont typeface="Arial" panose="020B0604020202020204" pitchFamily="34" charset="0"/>
              <a:buChar char="•"/>
            </a:pPr>
            <a:r>
              <a:rPr lang="fr-FR" sz="1400" dirty="0"/>
              <a:t>Les deux types de topologies utilisées dans les réseaux LAN et WAN sont physiques et logiques. </a:t>
            </a:r>
          </a:p>
          <a:p>
            <a:pPr marL="115887" indent="-285750" rtl="0">
              <a:spcBef>
                <a:spcPts val="0"/>
              </a:spcBef>
              <a:spcAft>
                <a:spcPts val="0"/>
              </a:spcAft>
              <a:buFont typeface="Arial" panose="020B0604020202020204" pitchFamily="34" charset="0"/>
              <a:buChar char="•"/>
            </a:pPr>
            <a:r>
              <a:rPr lang="fr-FR" sz="1400" dirty="0"/>
              <a:t>Trois types de topologies WAN physiques courants sont: point à point, hub and </a:t>
            </a:r>
            <a:r>
              <a:rPr lang="fr-FR" sz="1400" dirty="0" err="1"/>
              <a:t>spoke</a:t>
            </a:r>
            <a:r>
              <a:rPr lang="fr-FR" sz="1400" dirty="0"/>
              <a:t>, et Maillée. </a:t>
            </a:r>
          </a:p>
          <a:p>
            <a:pPr marL="115887" indent="-285750" rtl="0">
              <a:spcBef>
                <a:spcPts val="0"/>
              </a:spcBef>
              <a:spcAft>
                <a:spcPts val="0"/>
              </a:spcAft>
              <a:buFont typeface="Arial" panose="020B0604020202020204" pitchFamily="34" charset="0"/>
              <a:buChar char="•"/>
            </a:pPr>
            <a:r>
              <a:rPr lang="fr-FR" sz="1400" dirty="0"/>
              <a:t>Les communications de mode semi-duplex échangent des données dans une direction à la fois. Mode duplex intégral envoie et reçoit des données simultanément.</a:t>
            </a:r>
          </a:p>
          <a:p>
            <a:pPr marL="115887" indent="-285750" rtl="0">
              <a:spcBef>
                <a:spcPts val="0"/>
              </a:spcBef>
              <a:spcAft>
                <a:spcPts val="0"/>
              </a:spcAft>
              <a:buFont typeface="Arial" panose="020B0604020202020204" pitchFamily="34" charset="0"/>
              <a:buChar char="•"/>
            </a:pPr>
            <a:r>
              <a:rPr lang="fr-FR" sz="1400" dirty="0"/>
              <a:t>Dans les réseaux multi-accès avec gestion des conflits, tous les nœuds fonctionnent en semi-duplex.</a:t>
            </a:r>
          </a:p>
          <a:p>
            <a:pPr marL="115887" indent="-285750" rtl="0">
              <a:spcBef>
                <a:spcPts val="0"/>
              </a:spcBef>
              <a:spcAft>
                <a:spcPts val="0"/>
              </a:spcAft>
              <a:buFont typeface="Arial" panose="020B0604020202020204" pitchFamily="34" charset="0"/>
              <a:buChar char="•"/>
            </a:pPr>
            <a:r>
              <a:rPr lang="fr-FR" sz="1400" dirty="0"/>
              <a:t>Exemples des méthodes de réseaux d'accès avec gestion : CSMA/CD pour les réseaux locaux Ethernet à topologie de bus et CSMA/CA pour les réseaux WLAN.</a:t>
            </a:r>
          </a:p>
          <a:p>
            <a:pPr marL="115887" indent="-285750" rtl="0">
              <a:spcBef>
                <a:spcPts val="0"/>
              </a:spcBef>
              <a:spcAft>
                <a:spcPts val="0"/>
              </a:spcAft>
              <a:buFont typeface="Arial" panose="020B0604020202020204" pitchFamily="34" charset="0"/>
              <a:buChar char="•"/>
            </a:pPr>
            <a:r>
              <a:rPr lang="fr-FR" sz="1400" dirty="0"/>
              <a:t>La trame de liaison de données comprend trois éléments de base: en-tête, données et queue de bande.</a:t>
            </a:r>
          </a:p>
          <a:p>
            <a:pPr marL="115887" indent="-285750" rtl="0">
              <a:spcBef>
                <a:spcPts val="0"/>
              </a:spcBef>
              <a:spcAft>
                <a:spcPts val="0"/>
              </a:spcAft>
              <a:buFont typeface="Arial" panose="020B0604020202020204" pitchFamily="34" charset="0"/>
              <a:buChar char="•"/>
            </a:pPr>
            <a:r>
              <a:rPr lang="fr-FR" sz="1400" dirty="0"/>
              <a:t>Les champs de trame incluent: les indicateurs de début et d'arrêt de trame, l'adressage, le type, le contrôle, les données et la détection d'erreurs.</a:t>
            </a:r>
          </a:p>
          <a:p>
            <a:pPr marL="115887" indent="-285750" rtl="0">
              <a:spcBef>
                <a:spcPts val="0"/>
              </a:spcBef>
              <a:spcAft>
                <a:spcPts val="0"/>
              </a:spcAft>
              <a:buFont typeface="Arial" panose="020B0604020202020204" pitchFamily="34" charset="0"/>
              <a:buChar char="•"/>
            </a:pPr>
            <a:r>
              <a:rPr lang="fr-FR" sz="1400" dirty="0"/>
              <a:t>Les adresses de liaison de données sont également appelées adresses physiques.</a:t>
            </a:r>
          </a:p>
          <a:p>
            <a:pPr marL="115887" indent="-285750" rtl="0">
              <a:spcBef>
                <a:spcPts val="0"/>
              </a:spcBef>
              <a:spcAft>
                <a:spcPts val="0"/>
              </a:spcAft>
              <a:buFont typeface="Arial" panose="020B0604020202020204" pitchFamily="34" charset="0"/>
              <a:buChar char="•"/>
            </a:pPr>
            <a:r>
              <a:rPr lang="fr-FR" sz="1400" dirty="0"/>
              <a:t>Les adresses de liaison de données ne sont pas utilisées que pour la livraison locale de trames de liaison.</a:t>
            </a:r>
          </a:p>
        </p:txBody>
      </p:sp>
    </p:spTree>
    <p:custDataLst>
      <p:tags r:id="rId1"/>
    </p:custDataLst>
    <p:extLst>
      <p:ext uri="{BB962C8B-B14F-4D97-AF65-F5344CB8AC3E}">
        <p14:creationId xmlns:p14="http://schemas.microsoft.com/office/powerpoint/2010/main" val="941899927"/>
      </p:ext>
    </p:extLst>
  </p:cSld>
  <p:clrMapOvr>
    <a:masterClrMapping/>
  </p:clrMapOvr>
  <p:transition spd="slow">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6: Data Link Layer</a:t>
            </a:r>
            <a:r>
              <a:rPr lang="en-US" dirty="0">
                <a:latin typeface="Arial" charset="0"/>
              </a:rPr>
              <a:t/>
            </a:r>
            <a:br>
              <a:rPr lang="en-US" dirty="0">
                <a:latin typeface="Arial" charset="0"/>
              </a:rPr>
            </a:br>
            <a:r>
              <a:rPr lang="fr-FR">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nvPr>
        </p:nvGraphicFramePr>
        <p:xfrm>
          <a:off x="99152" y="798513"/>
          <a:ext cx="8898797" cy="399288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fr-FR" sz="1600" b="0">
                          <a:solidFill>
                            <a:srgbClr val="000000"/>
                          </a:solidFill>
                        </a:rPr>
                        <a:t>Logical Link Control (LLC)</a:t>
                      </a:r>
                    </a:p>
                    <a:p>
                      <a:pPr marL="285750" indent="-285750" rtl="0">
                        <a:buFont typeface="Arial" panose="020B0604020202020204" pitchFamily="34" charset="0"/>
                        <a:buChar char="•"/>
                      </a:pPr>
                      <a:r>
                        <a:rPr lang="fr-FR" sz="1600" b="0">
                          <a:solidFill>
                            <a:srgbClr val="000000"/>
                          </a:solidFill>
                        </a:rPr>
                        <a:t>Medial Access Control (MAC)</a:t>
                      </a:r>
                    </a:p>
                    <a:p>
                      <a:pPr marL="285750" indent="-285750" rtl="0">
                        <a:buFont typeface="Arial" panose="020B0604020202020204" pitchFamily="34" charset="0"/>
                        <a:buChar char="•"/>
                      </a:pPr>
                      <a:r>
                        <a:rPr lang="fr-FR" sz="1600" b="0">
                          <a:solidFill>
                            <a:srgbClr val="000000"/>
                          </a:solidFill>
                        </a:rPr>
                        <a:t>Institute of Electrical and Electronic Engineers (IEEE)</a:t>
                      </a:r>
                    </a:p>
                    <a:p>
                      <a:pPr marL="285750" indent="-285750" rtl="0">
                        <a:buFont typeface="Arial" panose="020B0604020202020204" pitchFamily="34" charset="0"/>
                        <a:buChar char="•"/>
                      </a:pPr>
                      <a:r>
                        <a:rPr lang="fr-FR" sz="1600" b="0">
                          <a:solidFill>
                            <a:srgbClr val="000000"/>
                          </a:solidFill>
                        </a:rPr>
                        <a:t>International Telecommunications Union (ITU)</a:t>
                      </a:r>
                    </a:p>
                    <a:p>
                      <a:pPr marL="285750" indent="-285750" rtl="0">
                        <a:buFont typeface="Arial" panose="020B0604020202020204" pitchFamily="34" charset="0"/>
                        <a:buChar char="•"/>
                      </a:pPr>
                      <a:r>
                        <a:rPr lang="fr-FR" sz="1600" b="0">
                          <a:solidFill>
                            <a:srgbClr val="000000"/>
                          </a:solidFill>
                        </a:rPr>
                        <a:t>International Organization for Standardization (ISO)</a:t>
                      </a:r>
                    </a:p>
                    <a:p>
                      <a:pPr marL="285750" indent="-285750" rtl="0">
                        <a:buFont typeface="Arial" panose="020B0604020202020204" pitchFamily="34" charset="0"/>
                        <a:buChar char="•"/>
                      </a:pPr>
                      <a:r>
                        <a:rPr lang="fr-FR" sz="1600" b="0">
                          <a:solidFill>
                            <a:srgbClr val="000000"/>
                          </a:solidFill>
                        </a:rPr>
                        <a:t>American National Standards Institute (ANSI)</a:t>
                      </a:r>
                    </a:p>
                    <a:p>
                      <a:pPr marL="285750" indent="-285750" rtl="0">
                        <a:buFont typeface="Arial" panose="020B0604020202020204" pitchFamily="34" charset="0"/>
                        <a:buChar char="•"/>
                      </a:pPr>
                      <a:r>
                        <a:rPr lang="fr-FR" sz="1600" b="0">
                          <a:solidFill>
                            <a:srgbClr val="000000"/>
                          </a:solidFill>
                        </a:rPr>
                        <a:t>Physical Topology</a:t>
                      </a:r>
                    </a:p>
                    <a:p>
                      <a:pPr marL="285750" indent="-285750" rtl="0">
                        <a:buFont typeface="Arial" panose="020B0604020202020204" pitchFamily="34" charset="0"/>
                        <a:buChar char="•"/>
                      </a:pPr>
                      <a:r>
                        <a:rPr lang="fr-FR" sz="1600" b="0">
                          <a:solidFill>
                            <a:srgbClr val="000000"/>
                          </a:solidFill>
                        </a:rPr>
                        <a:t>Logical Topology</a:t>
                      </a:r>
                    </a:p>
                    <a:p>
                      <a:pPr marL="285750" indent="-285750" rtl="0">
                        <a:buFont typeface="Arial" panose="020B0604020202020204" pitchFamily="34" charset="0"/>
                        <a:buChar char="•"/>
                      </a:pPr>
                      <a:r>
                        <a:rPr lang="fr-FR" sz="1600" b="0">
                          <a:solidFill>
                            <a:srgbClr val="000000"/>
                          </a:solidFill>
                        </a:rPr>
                        <a:t>Half-duplex</a:t>
                      </a:r>
                    </a:p>
                    <a:p>
                      <a:pPr marL="285750" indent="-285750" rtl="0">
                        <a:buFont typeface="Arial" panose="020B0604020202020204" pitchFamily="34" charset="0"/>
                        <a:buChar char="•"/>
                      </a:pPr>
                      <a:r>
                        <a:rPr lang="fr-FR" sz="1600" b="0">
                          <a:solidFill>
                            <a:srgbClr val="000000"/>
                          </a:solidFill>
                        </a:rPr>
                        <a:t>Full-duplex</a:t>
                      </a:r>
                    </a:p>
                    <a:p>
                      <a:pPr marL="285750" indent="-285750" rtl="0">
                        <a:buFont typeface="Arial" panose="020B0604020202020204" pitchFamily="34" charset="0"/>
                        <a:buChar char="•"/>
                      </a:pPr>
                      <a:r>
                        <a:rPr lang="fr-FR" sz="1600" b="0">
                          <a:solidFill>
                            <a:srgbClr val="000000"/>
                          </a:solidFill>
                        </a:rPr>
                        <a:t>CSMA/CD</a:t>
                      </a:r>
                    </a:p>
                    <a:p>
                      <a:pPr marL="285750" indent="-285750" rtl="0">
                        <a:buFont typeface="Arial" panose="020B0604020202020204" pitchFamily="34" charset="0"/>
                        <a:buChar char="•"/>
                      </a:pPr>
                      <a:r>
                        <a:rPr lang="fr-FR" sz="1600" b="0">
                          <a:solidFill>
                            <a:srgbClr val="000000"/>
                          </a:solidFill>
                        </a:rPr>
                        <a:t>CSMA/CA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b="0">
                          <a:solidFill>
                            <a:srgbClr val="000000"/>
                          </a:solidFill>
                        </a:rPr>
                        <a:t>Cyclic Redundancy Check (CRC)</a:t>
                      </a:r>
                    </a:p>
                    <a:p>
                      <a:pPr marL="285750" indent="-285750" rtl="0">
                        <a:buFont typeface="Arial" panose="020B0604020202020204" pitchFamily="34" charset="0"/>
                        <a:buChar char="•"/>
                      </a:pPr>
                      <a:r>
                        <a:rPr lang="fr-FR" sz="1600" b="0">
                          <a:solidFill>
                            <a:srgbClr val="000000"/>
                          </a:solidFill>
                        </a:rPr>
                        <a:t>Contention-based access</a:t>
                      </a:r>
                    </a:p>
                    <a:p>
                      <a:pPr marL="285750" indent="-285750" rtl="0">
                        <a:buFont typeface="Arial" panose="020B0604020202020204" pitchFamily="34" charset="0"/>
                        <a:buChar char="•"/>
                      </a:pPr>
                      <a:r>
                        <a:rPr lang="fr-FR" sz="1600" b="0">
                          <a:solidFill>
                            <a:srgbClr val="000000"/>
                          </a:solidFill>
                        </a:rPr>
                        <a:t>Controlled access</a:t>
                      </a:r>
                    </a:p>
                    <a:p>
                      <a:endParaRPr lang="en-US" sz="1600" b="0" dirty="0">
                        <a:solidFill>
                          <a:srgbClr val="000000"/>
                        </a:solidFill>
                      </a:endParaRPr>
                    </a:p>
                    <a:p>
                      <a:endParaRPr lang="en-US" sz="16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17013480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r>
              <a:rPr lang="en-US" dirty="0"/>
              <a:t/>
            </a:r>
            <a:br>
              <a:rPr lang="en-US" dirty="0"/>
            </a:br>
            <a:r>
              <a:rPr lang="fr-FR" sz="2400"/>
              <a:t>Codage</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fr-FR" sz="1600" dirty="0">
                <a:solidFill>
                  <a:srgbClr val="000000"/>
                </a:solidFill>
                <a:latin typeface="+mn-lt"/>
              </a:rPr>
              <a:t>Le codage convertit le flux de bits en un format reconnaissable par l'appareil suivant dans le chemin du réseau.</a:t>
            </a:r>
          </a:p>
          <a:p>
            <a:pPr marL="285750" indent="-285750" rtl="0">
              <a:buFont typeface="Arial" panose="020B0604020202020204" pitchFamily="34" charset="0"/>
              <a:buChar char="•"/>
            </a:pPr>
            <a:r>
              <a:rPr lang="fr-FR" sz="1600" dirty="0">
                <a:solidFill>
                  <a:srgbClr val="000000"/>
                </a:solidFill>
                <a:latin typeface="+mn-lt"/>
              </a:rPr>
              <a:t>Ce "codage" fournit des modèles prévisibles qui peuvent être reconnus par l'appareil suivant.</a:t>
            </a:r>
          </a:p>
          <a:p>
            <a:pPr marL="285750" indent="-285750" rtl="0">
              <a:buFont typeface="Arial" panose="020B0604020202020204" pitchFamily="34" charset="0"/>
              <a:buChar char="•"/>
            </a:pPr>
            <a:r>
              <a:rPr lang="fr-FR" sz="1600" dirty="0">
                <a:solidFill>
                  <a:srgbClr val="000000"/>
                </a:solidFill>
                <a:latin typeface="+mn-lt"/>
              </a:rPr>
              <a:t>Des exemples de méthodes d'encodage incluent Manchester (illustré dans la figure), 4B/5B et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7650</TotalTime>
  <Words>6257</Words>
  <Application>Microsoft Office PowerPoint</Application>
  <PresentationFormat>Affichage à l'écran (16:9)</PresentationFormat>
  <Paragraphs>1228</Paragraphs>
  <Slides>86</Slides>
  <Notes>86</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86</vt:i4>
      </vt:variant>
    </vt:vector>
  </HeadingPairs>
  <TitlesOfParts>
    <vt:vector size="94" baseType="lpstr">
      <vt:lpstr>ＭＳ Ｐゴシック</vt:lpstr>
      <vt:lpstr>Arial</vt:lpstr>
      <vt:lpstr>Calibri</vt:lpstr>
      <vt:lpstr>CiscoSans</vt:lpstr>
      <vt:lpstr>CiscoSans ExtraLight</vt:lpstr>
      <vt:lpstr>CiscoSans Thin</vt:lpstr>
      <vt:lpstr>Wingdings</vt:lpstr>
      <vt:lpstr>Default Theme</vt:lpstr>
      <vt:lpstr>Module 4: Couche physique</vt:lpstr>
      <vt:lpstr>Objectifs du module</vt:lpstr>
      <vt:lpstr>4.1 Objectif de la couche physique </vt:lpstr>
      <vt:lpstr>Objectif de la couche physique La connexion physique https://contenthub.netacad.com/itn/4.1.1 </vt:lpstr>
      <vt:lpstr>Objectif de la couche physique La couche physique</vt:lpstr>
      <vt:lpstr>4.2 Caractéristiques de la couche physique</vt:lpstr>
      <vt:lpstr>Caractéristiques de la couche physique Normes de la couche physique</vt:lpstr>
      <vt:lpstr>Caractéristiques de la couche physique Composants physiques</vt:lpstr>
      <vt:lpstr>Caractéristiques de la couche physique Codage</vt:lpstr>
      <vt:lpstr>Caractéristiques de la couche physique Signalisation</vt:lpstr>
      <vt:lpstr>Caractéristiques de la couche physique Bande passante</vt:lpstr>
      <vt:lpstr>Caractéristiques de la couche physique Terminologie de la bande passante</vt:lpstr>
      <vt:lpstr>4.3 Câblage en cuivre</vt:lpstr>
      <vt:lpstr>Câbles en cuivre Caractéristiques des câbles en cuivre</vt:lpstr>
      <vt:lpstr>Câblage en cuivre Types de câblage en cuivre</vt:lpstr>
      <vt:lpstr>Câbles en cuivre Paire torsadée non blindée (UTP)</vt:lpstr>
      <vt:lpstr>Câbles en cuivre Paire torsadée blindée (STP)</vt:lpstr>
      <vt:lpstr>Câblage en cuivre Câble coaxial</vt:lpstr>
      <vt:lpstr>4.4 Câblage UTP</vt:lpstr>
      <vt:lpstr>Câblage UTP Propriétés du câblage UTP</vt:lpstr>
      <vt:lpstr>Câblage UTP Normes de câblage et connecteurs UTP</vt:lpstr>
      <vt:lpstr>Câblage UTP Normes de câblage et connecteurs UTP (suite)</vt:lpstr>
      <vt:lpstr>Câblage UTP Câbles UTP directs et croisés </vt:lpstr>
      <vt:lpstr>4.5 Câblage à fibre optique</vt:lpstr>
      <vt:lpstr>Câblage en fibre optique Propriétés du câblage en fibre optique</vt:lpstr>
      <vt:lpstr>Câblage à fibre optique Types de supports à fibre optique</vt:lpstr>
      <vt:lpstr>Câblage en fibre optique Propriétés du câblage en fibre optique</vt:lpstr>
      <vt:lpstr> Câbles à fibre optique  Connecteurs à fibre optique</vt:lpstr>
      <vt:lpstr>Câblage en fibre optique Cordons de brassage en fibre</vt:lpstr>
      <vt:lpstr>Câblage en fibre optique Fibre contre cuivre</vt:lpstr>
      <vt:lpstr>4.6 Supports sans fil</vt:lpstr>
      <vt:lpstr>Supports sans fil Propriétés des supports sans fil</vt:lpstr>
      <vt:lpstr>Supports sans fil Types de support sans fil</vt:lpstr>
      <vt:lpstr>Supports sans fil LAN sans fil</vt:lpstr>
      <vt:lpstr>4.7 Module pratique et questionnaire</vt:lpstr>
      <vt:lpstr>Module Pratique et Questionnaire Qu'est-ce que j'ai appris dans ce module?</vt:lpstr>
      <vt:lpstr>Module Pratique et Questionnaire Qu'est-ce que j'ai appris dans ce module (Suite)?</vt:lpstr>
      <vt:lpstr>Module 4: Couche physique Nouveaux termes et commandes</vt:lpstr>
      <vt:lpstr>Module 5 : Systèmes numériques</vt:lpstr>
      <vt:lpstr>Objectifs de ce module</vt:lpstr>
      <vt:lpstr>5.1 Système binaire</vt:lpstr>
      <vt:lpstr>Système binaire Adresses binaires et IPv4</vt:lpstr>
      <vt:lpstr>Système binaire Vidéo - Conversion entre les systèmes binaires et décimales</vt:lpstr>
      <vt:lpstr>Système binaire Notation de position binaire</vt:lpstr>
      <vt:lpstr>Système binaire Notation de position binaire (suite)</vt:lpstr>
      <vt:lpstr>Système binaire Convertir le binaire en décimal</vt:lpstr>
      <vt:lpstr>Système binaire Conversion décimale en binaire</vt:lpstr>
      <vt:lpstr>Système binaire Conversion décimale en binaire</vt:lpstr>
      <vt:lpstr>Système binaire Adresses IPv4</vt:lpstr>
      <vt:lpstr>Système binaire Adresses IPv4</vt:lpstr>
      <vt:lpstr>5.2 Système hexadécimal</vt:lpstr>
      <vt:lpstr>Système hexadécimal Adresses hexadécimales et IPv6</vt:lpstr>
      <vt:lpstr>Système hexadécimal Adresses hexadécimales et IPv6 (suite)</vt:lpstr>
      <vt:lpstr>Système hexadécimal Vidéo — Conversion entre systèmes de numérotation hexadécimale et décimale</vt:lpstr>
      <vt:lpstr>Système hexadécimal Conversions décimales à hexadécimales</vt:lpstr>
      <vt:lpstr>Système hexadécimalConversions hexadécimales à décimales</vt:lpstr>
      <vt:lpstr>5.3 Module pratique et questionnaire</vt:lpstr>
      <vt:lpstr>Module Pratique et Questionnaire Qu'est-ce que j'ai appris dans ce module?</vt:lpstr>
      <vt:lpstr>Module Pratique et Questionnaire Qu'est-ce que j'ai appris dans ce module?</vt:lpstr>
      <vt:lpstr>Module 5: Number Systems New Terms and Commands</vt:lpstr>
      <vt:lpstr>Module 6: Couche liaison de données</vt:lpstr>
      <vt:lpstr>Objectifs du module</vt:lpstr>
      <vt:lpstr>6.1 La fonction de la couche liaison de données</vt:lpstr>
      <vt:lpstr>Fonction de la couche liaison de données la Couche liaison de données</vt:lpstr>
      <vt:lpstr>Fonction de la couche liaison de données IEEE 802 LAN/MAN des sous-couches de liaison de données</vt:lpstr>
      <vt:lpstr>La fonction de la Couche liaison de données Fournisse l’accès aux support</vt:lpstr>
      <vt:lpstr>Fonction de la couche liaison de données la couche liaison de données</vt:lpstr>
      <vt:lpstr>6.2 - Topologies du réseau</vt:lpstr>
      <vt:lpstr>Topologies du réseau Topologies physiques et logiques</vt:lpstr>
      <vt:lpstr>Topologies du réseau Topologies WAN https://contenthub.netacad.com/itn/6.2.2 </vt:lpstr>
      <vt:lpstr>Topologies du réseau  Topologie WAN point à point</vt:lpstr>
      <vt:lpstr>Topologies du réseau Topologies WAN Hub and Spoke </vt:lpstr>
      <vt:lpstr>Topologies du réseau Topologies WAN Maillé </vt:lpstr>
      <vt:lpstr>Topologies du réseau Topologies LAN (quelle topo logique dans votre maison?)</vt:lpstr>
      <vt:lpstr>Présentation PowerPoint</vt:lpstr>
      <vt:lpstr>Présentation PowerPoint</vt:lpstr>
      <vt:lpstr>Présentation PowerPoint</vt:lpstr>
      <vt:lpstr>Présentation PowerPoint</vt:lpstr>
      <vt:lpstr>6.3 La trame de liaison de données</vt:lpstr>
      <vt:lpstr>Trame de liaison de données    La Trame</vt:lpstr>
      <vt:lpstr>Trame de liaison de données   champs de trame</vt:lpstr>
      <vt:lpstr>La trame liaison de données les adresses de couche 2 (vérifier MAC de votre PC)</vt:lpstr>
      <vt:lpstr>Trames de liaison de données Trames de LAN et WAN</vt:lpstr>
      <vt:lpstr>6.4 Module pratique et questionnaire</vt:lpstr>
      <vt:lpstr>Module pratique et questionnaire Qu'est-ce que j'ai appris dans ce module?</vt:lpstr>
      <vt:lpstr>Module 6: Data Link Layer New Terms and Commands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med</cp:lastModifiedBy>
  <cp:revision>237</cp:revision>
  <dcterms:created xsi:type="dcterms:W3CDTF">2019-10-18T06:21:22Z</dcterms:created>
  <dcterms:modified xsi:type="dcterms:W3CDTF">2022-10-18T08:56:34Z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